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4" r:id="rId6"/>
    <p:sldId id="260" r:id="rId7"/>
    <p:sldId id="271" r:id="rId8"/>
    <p:sldId id="273" r:id="rId9"/>
    <p:sldId id="274" r:id="rId10"/>
    <p:sldId id="275" r:id="rId11"/>
    <p:sldId id="277" r:id="rId12"/>
    <p:sldId id="278" r:id="rId13"/>
    <p:sldId id="279" r:id="rId14"/>
    <p:sldId id="284" r:id="rId15"/>
    <p:sldId id="282" r:id="rId16"/>
    <p:sldId id="281" r:id="rId17"/>
    <p:sldId id="286" r:id="rId18"/>
    <p:sldId id="283" r:id="rId19"/>
    <p:sldId id="285" r:id="rId20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4DFA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995" autoAdjust="0"/>
    <p:restoredTop sz="91162" autoAdjust="0"/>
  </p:normalViewPr>
  <p:slideViewPr>
    <p:cSldViewPr snapToGrid="0">
      <p:cViewPr varScale="1">
        <p:scale>
          <a:sx n="80" d="100"/>
          <a:sy n="80" d="100"/>
        </p:scale>
        <p:origin x="-782" y="-7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296476-B211-445F-80DD-39764BA0B8D0}" type="datetimeFigureOut">
              <a:rPr lang="en-US" smtClean="0"/>
              <a:pPr/>
              <a:t>05-Dec-21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2C4B07-A2BB-40D9-A016-850750DF37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4336646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F238F6-417B-428E-916A-76341FA1F866}" type="datetimeFigureOut">
              <a:rPr lang="en-US" smtClean="0"/>
              <a:pPr/>
              <a:t>05-Dec-21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BEE09-DC78-470A-B3EA-044641C92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4607569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Slide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BEE09-DC78-470A-B3EA-044641C926B4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737703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BEE09-DC78-470A-B3EA-044641C926B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BEE09-DC78-470A-B3EA-044641C926B4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BEE09-DC78-470A-B3EA-044641C926B4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BEE09-DC78-470A-B3EA-044641C926B4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BEE09-DC78-470A-B3EA-044641C926B4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BEE09-DC78-470A-B3EA-044641C926B4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BEE09-DC78-470A-B3EA-044641C926B4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BEE09-DC78-470A-B3EA-044641C926B4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BEE09-DC78-470A-B3EA-044641C926B4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BEE09-DC78-470A-B3EA-044641C926B4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Slide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BEE09-DC78-470A-B3EA-044641C926B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BEE09-DC78-470A-B3EA-044641C926B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Slide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BEE09-DC78-470A-B3EA-044641C926B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BEE09-DC78-470A-B3EA-044641C926B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BEE09-DC78-470A-B3EA-044641C926B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BEE09-DC78-470A-B3EA-044641C926B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BEE09-DC78-470A-B3EA-044641C926B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BEE09-DC78-470A-B3EA-044641C926B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0517-20F9-4A8B-99C6-01C685972FE4}" type="datetimeFigureOut">
              <a:rPr lang="en-US" smtClean="0"/>
              <a:pPr/>
              <a:t>05-Dec-21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9335-C54F-43AC-B3F8-549303C7D9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88592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0517-20F9-4A8B-99C6-01C685972FE4}" type="datetimeFigureOut">
              <a:rPr lang="en-US" smtClean="0"/>
              <a:pPr/>
              <a:t>05-Dec-21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9335-C54F-43AC-B3F8-549303C7D9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07159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0517-20F9-4A8B-99C6-01C685972FE4}" type="datetimeFigureOut">
              <a:rPr lang="en-US" smtClean="0"/>
              <a:pPr/>
              <a:t>05-Dec-21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9335-C54F-43AC-B3F8-549303C7D9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33270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0517-20F9-4A8B-99C6-01C685972FE4}" type="datetimeFigureOut">
              <a:rPr lang="en-US" smtClean="0"/>
              <a:pPr/>
              <a:t>05-Dec-21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9335-C54F-43AC-B3F8-549303C7D9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38402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0517-20F9-4A8B-99C6-01C685972FE4}" type="datetimeFigureOut">
              <a:rPr lang="en-US" smtClean="0"/>
              <a:pPr/>
              <a:t>05-Dec-21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9335-C54F-43AC-B3F8-549303C7D9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67603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0517-20F9-4A8B-99C6-01C685972FE4}" type="datetimeFigureOut">
              <a:rPr lang="en-US" smtClean="0"/>
              <a:pPr/>
              <a:t>05-Dec-21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9335-C54F-43AC-B3F8-549303C7D9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472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0517-20F9-4A8B-99C6-01C685972FE4}" type="datetimeFigureOut">
              <a:rPr lang="en-US" smtClean="0"/>
              <a:pPr/>
              <a:t>05-Dec-21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9335-C54F-43AC-B3F8-549303C7D9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72786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0517-20F9-4A8B-99C6-01C685972FE4}" type="datetimeFigureOut">
              <a:rPr lang="en-US" smtClean="0"/>
              <a:pPr/>
              <a:t>05-Dec-21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9335-C54F-43AC-B3F8-549303C7D9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91452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0517-20F9-4A8B-99C6-01C685972FE4}" type="datetimeFigureOut">
              <a:rPr lang="en-US" smtClean="0"/>
              <a:pPr/>
              <a:t>05-Dec-21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9335-C54F-43AC-B3F8-549303C7D9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35167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0517-20F9-4A8B-99C6-01C685972FE4}" type="datetimeFigureOut">
              <a:rPr lang="en-US" smtClean="0"/>
              <a:pPr/>
              <a:t>05-Dec-21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9335-C54F-43AC-B3F8-549303C7D9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87072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0517-20F9-4A8B-99C6-01C685972FE4}" type="datetimeFigureOut">
              <a:rPr lang="en-US" smtClean="0"/>
              <a:pPr/>
              <a:t>05-Dec-21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9335-C54F-43AC-B3F8-549303C7D9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8298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F0517-20F9-4A8B-99C6-01C685972FE4}" type="datetimeFigureOut">
              <a:rPr lang="en-US" smtClean="0"/>
              <a:pPr/>
              <a:t>05-Dec-21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89335-C54F-43AC-B3F8-549303C7D9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6447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k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333973" y="-963443"/>
            <a:ext cx="18323608" cy="79576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2241" y="810883"/>
            <a:ext cx="9144000" cy="2112484"/>
          </a:xfrm>
          <a:noFill/>
        </p:spPr>
        <p:txBody>
          <a:bodyPr>
            <a:no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FOUNDATIONS OF OUR FAITH</a:t>
            </a:r>
            <a:endParaRPr lang="en-US" sz="6600" b="1" dirty="0">
              <a:solidFill>
                <a:schemeClr val="bg1"/>
              </a:solidFill>
              <a:effectLst>
                <a:outerShdw blurRad="38100" dist="889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8121" y="3481269"/>
            <a:ext cx="9144000" cy="1655762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Reviewing The Basics of Christianity</a:t>
            </a:r>
          </a:p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Moses B.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Musinguzi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@ Last Adam Tabernacle</a:t>
            </a:r>
          </a:p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5</a:t>
            </a:r>
            <a:r>
              <a:rPr lang="en-US" sz="3200" b="1" baseline="30000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th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December 2021</a:t>
            </a:r>
            <a:endParaRPr lang="en-US" sz="3200" b="1" dirty="0">
              <a:solidFill>
                <a:schemeClr val="bg1"/>
              </a:solidFill>
              <a:effectLst>
                <a:outerShdw blurRad="38100" dist="889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6251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k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415207"/>
            <a:ext cx="12192000" cy="76884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4929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The doctrine of repentance from dead works and faith toward God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(b)</a:t>
            </a:r>
            <a:endParaRPr lang="en-US" dirty="0">
              <a:effectLst>
                <a:outerShdw blurRad="50800" dist="88900" dir="5400000" algn="ctr" rotWithShape="0">
                  <a:schemeClr val="tx1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787" y="1464614"/>
            <a:ext cx="10490013" cy="51759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200" b="1" dirty="0">
                <a:solidFill>
                  <a:schemeClr val="bg1"/>
                </a:solidFill>
                <a:effectLst>
                  <a:outerShdw blurRad="50800" dist="88900" dir="5400000" algn="ctr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Ephesians 2:4, 5, 8-9</a:t>
            </a:r>
            <a:r>
              <a:rPr lang="en-US" sz="4200" dirty="0">
                <a:solidFill>
                  <a:schemeClr val="bg1"/>
                </a:solidFill>
                <a:effectLst>
                  <a:outerShdw blurRad="50800" dist="88900" dir="5400000" algn="ctr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 But God, who is rich in mercy, because of His great love with which He loved us, 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50800" dist="88900" dir="5400000" algn="ctr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5</a:t>
            </a:r>
            <a:r>
              <a:rPr lang="en-US" sz="4200" dirty="0" smtClean="0">
                <a:solidFill>
                  <a:schemeClr val="bg1"/>
                </a:solidFill>
                <a:effectLst>
                  <a:outerShdw blurRad="50800" dist="88900" dir="5400000" algn="ctr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even </a:t>
            </a:r>
            <a:r>
              <a:rPr lang="en-US" sz="4200" dirty="0">
                <a:solidFill>
                  <a:schemeClr val="bg1"/>
                </a:solidFill>
                <a:effectLst>
                  <a:outerShdw blurRad="50800" dist="88900" dir="5400000" algn="ctr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when we were dead in trespasses, made us alive together with Christ (by grace you have been saved) . . . 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50800" dist="88900" dir="5400000" algn="ctr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8</a:t>
            </a:r>
            <a:r>
              <a:rPr lang="en-US" sz="4200" dirty="0" smtClean="0">
                <a:solidFill>
                  <a:schemeClr val="bg1"/>
                </a:solidFill>
                <a:effectLst>
                  <a:outerShdw blurRad="50800" dist="88900" dir="5400000" algn="ctr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For </a:t>
            </a:r>
            <a:r>
              <a:rPr lang="en-US" sz="4200" dirty="0">
                <a:solidFill>
                  <a:schemeClr val="bg1"/>
                </a:solidFill>
                <a:effectLst>
                  <a:outerShdw blurRad="50800" dist="88900" dir="5400000" algn="ctr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by grace you have been saved through faith, and that not of yourselves; it is the gift of God, 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50800" dist="88900" dir="5400000" algn="ctr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9</a:t>
            </a:r>
            <a:r>
              <a:rPr lang="en-US" sz="4200" dirty="0" smtClean="0">
                <a:solidFill>
                  <a:schemeClr val="bg1"/>
                </a:solidFill>
                <a:effectLst>
                  <a:outerShdw blurRad="50800" dist="88900" dir="5400000" algn="ctr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not </a:t>
            </a:r>
            <a:r>
              <a:rPr lang="en-US" sz="4200" dirty="0">
                <a:solidFill>
                  <a:schemeClr val="bg1"/>
                </a:solidFill>
                <a:effectLst>
                  <a:outerShdw blurRad="50800" dist="88900" dir="5400000" algn="ctr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of works, lest anyone should boast</a:t>
            </a:r>
          </a:p>
          <a:p>
            <a:pPr marL="0" indent="0">
              <a:buNone/>
            </a:pPr>
            <a:endParaRPr lang="en-US" sz="4800" dirty="0">
              <a:solidFill>
                <a:schemeClr val="bg1"/>
              </a:solidFill>
              <a:effectLst>
                <a:outerShdw blurRad="50800" dist="88900" dir="5400000" algn="ctr" rotWithShape="0">
                  <a:schemeClr val="tx1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2352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k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415207"/>
            <a:ext cx="12192000" cy="76884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1300"/>
            <a:ext cx="10515600" cy="1325563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The doctrine of repentance from dead works and faith toward God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(c)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7500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200" b="1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Ephesians 2:8-10 </a:t>
            </a:r>
            <a:r>
              <a:rPr lang="en-US" sz="4200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 by grace you have been saved through faith, and that not of yourselves; it is a gift of God, 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sz="4200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not of works, lest anyone should boast. 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4200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 we are His workmanship, </a:t>
            </a:r>
            <a:r>
              <a:rPr lang="en-US" sz="4200" u="sng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created in Christ Jesus for good works</a:t>
            </a:r>
            <a:r>
              <a:rPr lang="en-US" sz="4200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which God prepared beforehand that we should walk in them.</a:t>
            </a:r>
            <a:endParaRPr lang="en-US" sz="4200" dirty="0">
              <a:solidFill>
                <a:schemeClr val="bg1"/>
              </a:solidFill>
              <a:effectLst>
                <a:outerShdw blurRad="38100" dist="889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5728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k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415207"/>
            <a:ext cx="12192000" cy="76884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The doctrine of repentance from dead works and faith toward God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(d)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200" b="1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James 2:17-18 </a:t>
            </a:r>
            <a:r>
              <a:rPr lang="en-US" sz="4200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Thus also faith by itself, if it does not have works, is dead. 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r>
              <a:rPr lang="en-US" sz="4200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But someone will say, “You have faith, and I have works.” Show me your faith without works, and </a:t>
            </a:r>
            <a:r>
              <a:rPr lang="en-US" sz="4200" u="sng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 will show you my faith by my works.</a:t>
            </a:r>
            <a:endParaRPr lang="en-US" sz="4200" u="sng" dirty="0">
              <a:solidFill>
                <a:schemeClr val="bg1"/>
              </a:solidFill>
              <a:effectLst>
                <a:outerShdw blurRad="38100" dist="889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1052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k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415207"/>
            <a:ext cx="12192000" cy="76884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1300"/>
            <a:ext cx="10515600" cy="1325563"/>
          </a:xfrm>
        </p:spPr>
        <p:txBody>
          <a:bodyPr>
            <a:noAutofit/>
          </a:bodyPr>
          <a:lstStyle/>
          <a:p>
            <a:r>
              <a:rPr lang="en-US" sz="4500" b="1" dirty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The doctrine of repentance from dead works and faith toward God </a:t>
            </a:r>
            <a:r>
              <a:rPr lang="en-US" sz="4500" b="1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(e)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635125"/>
            <a:ext cx="10765665" cy="45234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Colossians 3:5-9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Therefore put to death your members which are on the earth: fornication, uncleanness, passion, evil desire, and covetousness, which is idolatry.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4000" u="sng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Because of these things the wrath of God is coming upon the sons of disobedience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. .Put off all these: anger, wrath, malice, blasphemy, filthy language out of your mouth.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 not lie to one another</a:t>
            </a:r>
            <a:endParaRPr lang="en-US" sz="4000" dirty="0">
              <a:solidFill>
                <a:schemeClr val="bg1"/>
              </a:solidFill>
              <a:effectLst>
                <a:outerShdw blurRad="38100" dist="889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5139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k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415207"/>
            <a:ext cx="12192000" cy="76884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7728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The doctrine of repentance from dead works and faith toward God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(f)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9211"/>
            <a:ext cx="10662634" cy="52911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200" b="1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Ephesians 5:5-7</a:t>
            </a:r>
            <a:r>
              <a:rPr lang="en-US" sz="4200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For this you know, that no fornicator, unclean person, nor covetous man, who is an idolater, has any inheritance in the kingdom of Christ and God. 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4200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Let no one deceive you with empty words, for </a:t>
            </a:r>
            <a:r>
              <a:rPr lang="en-US" sz="4200" u="sng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because of these things the wrath of God comes upon the sons of disobedience. </a:t>
            </a:r>
            <a:r>
              <a:rPr lang="en-US" sz="2400" u="sng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4200" u="sng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Therefore do not be partakers with them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4400" dirty="0">
              <a:solidFill>
                <a:schemeClr val="bg1"/>
              </a:solidFill>
              <a:effectLst>
                <a:outerShdw blurRad="38100" dist="889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6658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k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415207"/>
            <a:ext cx="12192000" cy="76884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5100"/>
            <a:ext cx="10515600" cy="1325563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The doctrine of repentance from dead works and faith toward God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(g)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0825"/>
            <a:ext cx="10701270" cy="573427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200" b="1" dirty="0">
                <a:solidFill>
                  <a:schemeClr val="bg1"/>
                </a:solidFill>
                <a:effectLst>
                  <a:outerShdw blurRad="50800" dist="88900" dir="5400000" algn="ctr" rotWithShape="0">
                    <a:schemeClr val="tx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Luke </a:t>
            </a:r>
            <a:r>
              <a:rPr lang="en-US" sz="4200" b="1" dirty="0" smtClean="0">
                <a:solidFill>
                  <a:schemeClr val="bg1"/>
                </a:solidFill>
                <a:effectLst>
                  <a:outerShdw blurRad="50800" dist="88900" dir="5400000" algn="ctr" rotWithShape="0">
                    <a:schemeClr val="tx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3:3</a:t>
            </a:r>
            <a:r>
              <a:rPr lang="en-US" sz="4200" b="1" dirty="0">
                <a:solidFill>
                  <a:schemeClr val="bg1"/>
                </a:solidFill>
                <a:effectLst>
                  <a:outerShdw blurRad="50800" dist="88900" dir="5400000" algn="ctr" rotWithShape="0">
                    <a:schemeClr val="tx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200" b="1" dirty="0" smtClean="0">
                <a:solidFill>
                  <a:schemeClr val="bg1"/>
                </a:solidFill>
                <a:effectLst>
                  <a:outerShdw blurRad="50800" dist="88900" dir="5400000" algn="ctr" rotWithShape="0">
                    <a:schemeClr val="tx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7-9 </a:t>
            </a:r>
            <a:r>
              <a:rPr lang="en-US" sz="4200" dirty="0" smtClean="0">
                <a:solidFill>
                  <a:schemeClr val="bg1"/>
                </a:solidFill>
                <a:effectLst>
                  <a:outerShdw blurRad="50800" dist="88900" dir="5400000" algn="ctr" rotWithShape="0">
                    <a:schemeClr val="tx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. . (John) preaching a baptism of repentance for the remission of sins. 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50800" dist="88900" dir="5400000" algn="ctr" rotWithShape="0">
                    <a:schemeClr val="tx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4200" dirty="0" smtClean="0">
                <a:solidFill>
                  <a:schemeClr val="bg1"/>
                </a:solidFill>
                <a:effectLst>
                  <a:outerShdw blurRad="50800" dist="88900" dir="5400000" algn="ctr" rotWithShape="0">
                    <a:schemeClr val="tx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Then he said to the multitudes . . . “Brood of vipers! Who warned you to flee from the wrath to come? 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50800" dist="88900" dir="5400000" algn="ctr" rotWithShape="0">
                    <a:schemeClr val="tx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4200" dirty="0" smtClean="0">
                <a:solidFill>
                  <a:schemeClr val="bg1"/>
                </a:solidFill>
                <a:effectLst>
                  <a:outerShdw blurRad="50800" dist="88900" dir="5400000" algn="ctr" rotWithShape="0">
                    <a:schemeClr val="tx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Therefore bear fruits worthy of repentance. 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50800" dist="88900" dir="5400000" algn="ctr" rotWithShape="0">
                    <a:schemeClr val="tx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sz="4200" dirty="0" smtClean="0">
                <a:solidFill>
                  <a:schemeClr val="bg1"/>
                </a:solidFill>
                <a:effectLst>
                  <a:outerShdw blurRad="50800" dist="88900" dir="5400000" algn="ctr" rotWithShape="0">
                    <a:schemeClr val="tx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…the ax is laid to the root of the trees. Therefore every tree which does not bear fruit is cut down and thrown into the fire.</a:t>
            </a:r>
            <a:endParaRPr lang="en-US" sz="4200" dirty="0">
              <a:solidFill>
                <a:schemeClr val="bg1"/>
              </a:solidFill>
              <a:effectLst>
                <a:outerShdw blurRad="50800" dist="88900" dir="5400000" algn="ctr" rotWithShape="0">
                  <a:schemeClr val="tx1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8901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k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415207"/>
            <a:ext cx="12192000" cy="76884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1775"/>
            <a:ext cx="10515600" cy="1325563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The doctrine of repentance from dead works and faith toward God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(h)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7500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200" b="1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John 15:5-6</a:t>
            </a:r>
            <a:r>
              <a:rPr lang="en-US" sz="4200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 (Jesus) am the vine, you are the branches. He who abides in Me, and I in him, bears much fruit; for without me you can do nothing. 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4200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If anyone does not abide in Me, he is cast out as a branch and is withered; and they gather them and throw them into the fire, and they are burned</a:t>
            </a:r>
            <a:endParaRPr lang="en-US" sz="4200" dirty="0">
              <a:solidFill>
                <a:schemeClr val="bg1"/>
              </a:solidFill>
              <a:effectLst>
                <a:outerShdw blurRad="38100" dist="889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9777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k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415207"/>
            <a:ext cx="12192000" cy="76884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1775"/>
            <a:ext cx="10515600" cy="1325563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The doctrine of repentance from dead works and faith toward God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(h) Cont’d.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7500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Titus 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2:11-13 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 the grace of God that brings salvation has appeared to all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men, 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teaching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us that, denying ungodliness and worldly lusts, we should live soberly, righteously, and godly in the present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age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13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looking for the blessed hope and glorious appearing of our great God and Saviour Jesus Christ.”</a:t>
            </a:r>
            <a:endParaRPr lang="en-US" sz="4400" dirty="0">
              <a:solidFill>
                <a:schemeClr val="bg1"/>
              </a:solidFill>
              <a:effectLst>
                <a:outerShdw blurRad="38100" dist="889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9777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k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415207"/>
            <a:ext cx="12192000" cy="76884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The doctrine of repentance from dead works and faith toward God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5453" y="2196561"/>
            <a:ext cx="10515600" cy="3108684"/>
          </a:xfrm>
        </p:spPr>
        <p:txBody>
          <a:bodyPr>
            <a:normAutofit fontScale="92500"/>
          </a:bodyPr>
          <a:lstStyle/>
          <a:p>
            <a:r>
              <a:rPr lang="en-US" sz="4200" b="1" dirty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Psalm 119:11</a:t>
            </a:r>
            <a:r>
              <a:rPr lang="en-US" sz="4200" dirty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Your word I have hidden in my heart, That I might not sin against You.</a:t>
            </a:r>
          </a:p>
          <a:p>
            <a:r>
              <a:rPr lang="en-US" sz="4200" b="1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Ezekiel 36:27</a:t>
            </a:r>
            <a:r>
              <a:rPr lang="en-US" sz="4200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 will put My Spirit within you and cause you to walk in My statutes, and you will keep My judgments and do them.</a:t>
            </a:r>
          </a:p>
        </p:txBody>
      </p:sp>
    </p:spTree>
    <p:extLst>
      <p:ext uri="{BB962C8B-B14F-4D97-AF65-F5344CB8AC3E}">
        <p14:creationId xmlns="" xmlns:p14="http://schemas.microsoft.com/office/powerpoint/2010/main" val="406153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k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415207"/>
            <a:ext cx="12192000" cy="76884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The doctrine of repentance from dead works &amp;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faith toward God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-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5453" y="1690688"/>
            <a:ext cx="10370565" cy="4541300"/>
          </a:xfrm>
        </p:spPr>
        <p:txBody>
          <a:bodyPr>
            <a:noAutofit/>
          </a:bodyPr>
          <a:lstStyle/>
          <a:p>
            <a:r>
              <a:rPr lang="en-US" sz="4200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We are saved by grace through faith, not by works.</a:t>
            </a:r>
          </a:p>
          <a:p>
            <a:r>
              <a:rPr lang="en-US" sz="4200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But faith without works is dead, leading to hell!</a:t>
            </a:r>
          </a:p>
          <a:p>
            <a:r>
              <a:rPr lang="en-US" sz="4200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By the word of God and the Holy Spirit in our hearts, we are able to manifest the good works that accompany faith.</a:t>
            </a:r>
            <a:endParaRPr lang="en-US" sz="4200" dirty="0">
              <a:solidFill>
                <a:schemeClr val="bg1"/>
              </a:solidFill>
              <a:effectLst>
                <a:outerShdw blurRad="38100" dist="889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6153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k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415207"/>
            <a:ext cx="12192000" cy="76884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321" y="-25868"/>
            <a:ext cx="10515600" cy="1570007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The Basics of Christianity (Heb 6:1-3)</a:t>
            </a:r>
            <a:endParaRPr lang="en-US" b="1" dirty="0">
              <a:solidFill>
                <a:schemeClr val="bg1"/>
              </a:solidFill>
              <a:effectLst>
                <a:outerShdw blurRad="38100" dist="889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705" y="1213160"/>
            <a:ext cx="10455216" cy="525797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Therefore, leaving the discussion of the elementary principles of Christ, let us go on to perfection </a:t>
            </a:r>
            <a:r>
              <a:rPr lang="en-US" sz="3600" i="1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(maturity)</a:t>
            </a:r>
            <a:r>
              <a:rPr lang="en-US" sz="4200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, not laying again the foundation of repentance from dead works and of faith toward God, 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sz="4200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of the doctrine of baptisms, of laying on of hands, of resurrection of the dead, and of eternal judgment. 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r>
              <a:rPr lang="en-US" sz="4200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And this we will do if God permits.</a:t>
            </a:r>
            <a:endParaRPr lang="en-US" sz="4200" dirty="0">
              <a:solidFill>
                <a:schemeClr val="bg1"/>
              </a:solidFill>
              <a:effectLst>
                <a:outerShdw blurRad="38100" dist="889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6895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k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415207"/>
            <a:ext cx="12192000" cy="76884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22"/>
            <a:ext cx="10415954" cy="1141325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The Basics of Christianity (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Heb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6:1-2)</a:t>
            </a:r>
            <a:endParaRPr lang="en-US" b="1" dirty="0">
              <a:solidFill>
                <a:schemeClr val="bg1"/>
              </a:solidFill>
              <a:effectLst>
                <a:outerShdw blurRad="38100" dist="889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4147"/>
            <a:ext cx="10275277" cy="5312924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4200" b="1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The doctrine of Christ</a:t>
            </a:r>
          </a:p>
          <a:p>
            <a:pPr marL="514350" indent="-514350">
              <a:buAutoNum type="arabicPeriod"/>
            </a:pPr>
            <a:r>
              <a:rPr lang="en-US" sz="4200" b="1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The doctrine of repentance from dead works and faith toward God</a:t>
            </a:r>
          </a:p>
          <a:p>
            <a:pPr marL="514350" indent="-514350">
              <a:buAutoNum type="arabicPeriod"/>
            </a:pPr>
            <a:r>
              <a:rPr lang="en-US" sz="4200" b="1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The doctrine of baptisms</a:t>
            </a:r>
          </a:p>
          <a:p>
            <a:pPr marL="514350" indent="-514350">
              <a:buAutoNum type="arabicPeriod"/>
            </a:pPr>
            <a:r>
              <a:rPr lang="en-US" sz="4200" b="1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The doctrine of laying on of hands</a:t>
            </a:r>
          </a:p>
          <a:p>
            <a:pPr marL="514350" indent="-514350">
              <a:buAutoNum type="arabicPeriod"/>
            </a:pPr>
            <a:r>
              <a:rPr lang="en-US" sz="4200" b="1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The doctrine of resurrection of the dead</a:t>
            </a:r>
          </a:p>
          <a:p>
            <a:pPr marL="514350" indent="-514350">
              <a:buAutoNum type="arabicPeriod"/>
            </a:pPr>
            <a:r>
              <a:rPr lang="en-US" sz="4200" b="1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The doctrine of eternal judgment</a:t>
            </a:r>
          </a:p>
        </p:txBody>
      </p:sp>
    </p:spTree>
    <p:extLst>
      <p:ext uri="{BB962C8B-B14F-4D97-AF65-F5344CB8AC3E}">
        <p14:creationId xmlns="" xmlns:p14="http://schemas.microsoft.com/office/powerpoint/2010/main" val="143714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k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415207"/>
            <a:ext cx="12192000" cy="76884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068" y="32331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The doctrine of Christ - Recap (a)</a:t>
            </a:r>
            <a:endParaRPr lang="en-US" b="1" dirty="0">
              <a:solidFill>
                <a:schemeClr val="bg1"/>
              </a:solidFill>
              <a:effectLst>
                <a:outerShdw blurRad="38100" dist="889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9574" y="1893194"/>
            <a:ext cx="10515600" cy="3386626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200" b="1" dirty="0">
                <a:solidFill>
                  <a:schemeClr val="bg1"/>
                </a:solidFill>
                <a:effectLst>
                  <a:outerShdw blurRad="50800" dist="88900" dir="5400000" algn="ctr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John 1:1 </a:t>
            </a:r>
            <a:r>
              <a:rPr lang="en-US" sz="4200" dirty="0">
                <a:solidFill>
                  <a:schemeClr val="bg1"/>
                </a:solidFill>
                <a:effectLst>
                  <a:outerShdw blurRad="50800" dist="88900" dir="5400000" algn="ctr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In the beginning was the Word, and the Word was with God, and </a:t>
            </a:r>
            <a:r>
              <a:rPr lang="en-US" sz="4200" u="sng" dirty="0">
                <a:solidFill>
                  <a:schemeClr val="bg1"/>
                </a:solidFill>
                <a:effectLst>
                  <a:outerShdw blurRad="50800" dist="88900" dir="5400000" algn="ctr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the Word was </a:t>
            </a:r>
            <a:r>
              <a:rPr lang="en-US" sz="4200" u="sng" dirty="0" smtClean="0">
                <a:solidFill>
                  <a:schemeClr val="bg1"/>
                </a:solidFill>
                <a:effectLst>
                  <a:outerShdw blurRad="50800" dist="88900" dir="5400000" algn="ctr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God</a:t>
            </a:r>
            <a:r>
              <a:rPr lang="en-US" sz="4200" dirty="0" smtClean="0">
                <a:solidFill>
                  <a:schemeClr val="bg1"/>
                </a:solidFill>
                <a:effectLst>
                  <a:outerShdw blurRad="50800" dist="88900" dir="5400000" algn="ctr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en-US" sz="4200" u="sng" dirty="0" smtClean="0">
              <a:solidFill>
                <a:schemeClr val="bg1"/>
              </a:solidFill>
              <a:effectLst>
                <a:outerShdw blurRad="50800" dist="88900" dir="5400000" algn="ctr" rotWithShape="0">
                  <a:schemeClr val="tx1"/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en-US" sz="4200" b="1" dirty="0" smtClean="0">
                <a:solidFill>
                  <a:schemeClr val="bg1"/>
                </a:solidFill>
                <a:effectLst>
                  <a:outerShdw blurRad="50800" dist="88900" dir="5400000" algn="ctr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John </a:t>
            </a:r>
            <a:r>
              <a:rPr lang="en-US" sz="4200" b="1" dirty="0">
                <a:solidFill>
                  <a:schemeClr val="bg1"/>
                </a:solidFill>
                <a:effectLst>
                  <a:outerShdw blurRad="50800" dist="88900" dir="5400000" algn="ctr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1:14 </a:t>
            </a:r>
            <a:r>
              <a:rPr lang="en-US" sz="4200" dirty="0">
                <a:solidFill>
                  <a:schemeClr val="bg1"/>
                </a:solidFill>
                <a:effectLst>
                  <a:outerShdw blurRad="50800" dist="88900" dir="5400000" algn="ctr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And </a:t>
            </a:r>
            <a:r>
              <a:rPr lang="en-US" sz="4200" u="sng" dirty="0">
                <a:solidFill>
                  <a:schemeClr val="bg1"/>
                </a:solidFill>
                <a:effectLst>
                  <a:outerShdw blurRad="50800" dist="88900" dir="5400000" algn="ctr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the Word became flesh</a:t>
            </a:r>
            <a:r>
              <a:rPr lang="en-US" sz="4200" dirty="0">
                <a:solidFill>
                  <a:schemeClr val="bg1"/>
                </a:solidFill>
                <a:effectLst>
                  <a:outerShdw blurRad="50800" dist="88900" dir="5400000" algn="ctr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 and dwelt among </a:t>
            </a:r>
            <a:r>
              <a:rPr lang="en-US" sz="4200" dirty="0" smtClean="0">
                <a:solidFill>
                  <a:schemeClr val="bg1"/>
                </a:solidFill>
                <a:effectLst>
                  <a:outerShdw blurRad="50800" dist="88900" dir="5400000" algn="ctr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us.</a:t>
            </a:r>
            <a:endParaRPr lang="en-US" sz="4200" dirty="0" smtClean="0">
              <a:solidFill>
                <a:schemeClr val="bg1"/>
              </a:solidFill>
              <a:effectLst>
                <a:outerShdw blurRad="38100" dist="889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7873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k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415207"/>
            <a:ext cx="12192000" cy="76884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816" y="224277"/>
            <a:ext cx="10321593" cy="1055884"/>
          </a:xfrm>
        </p:spPr>
        <p:txBody>
          <a:bodyPr>
            <a:no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The doctrine of Christ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– Recap (b)</a:t>
            </a:r>
            <a:endParaRPr lang="en-US" b="1" dirty="0">
              <a:solidFill>
                <a:schemeClr val="bg1"/>
              </a:solidFill>
              <a:effectLst>
                <a:outerShdw blurRad="38100" dist="889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6441" y="1421772"/>
            <a:ext cx="10580254" cy="46836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200" b="1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Philippians 2:6-7 AMPC </a:t>
            </a:r>
            <a:r>
              <a:rPr lang="en-US" sz="4200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(Jesus) although being essentially one with God . . . possessing the fullness of the attributes which make God </a:t>
            </a:r>
            <a:r>
              <a:rPr lang="en-US" sz="4200" dirty="0" err="1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God</a:t>
            </a:r>
            <a:r>
              <a:rPr lang="en-US" sz="4200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. . . stripped Himself of all privileges and rightful dignity so as to assume the guise of a slave, in that He became like men and was born a human being.</a:t>
            </a:r>
            <a:endParaRPr lang="en-US" sz="4200" dirty="0">
              <a:solidFill>
                <a:schemeClr val="bg1"/>
              </a:solidFill>
              <a:effectLst>
                <a:outerShdw blurRad="38100" dist="889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4424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k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415207"/>
            <a:ext cx="12192000" cy="76884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068" y="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4600" b="1" dirty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The doctrine of Christ </a:t>
            </a:r>
            <a:r>
              <a:rPr lang="en-US" sz="4600" b="1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– Recap (c)</a:t>
            </a:r>
            <a:endParaRPr lang="en-US" sz="4600" dirty="0">
              <a:effectLst>
                <a:outerShdw blurRad="50800" dist="88900" dir="5400000" algn="ctr" rotWithShape="0">
                  <a:schemeClr val="tx1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5453" y="1213143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50800" dist="88900" dir="5400000" algn="ctr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As a Man, (not God), Jesus was empowered by the anointing of the Spirit in order to do the will of God.</a:t>
            </a:r>
            <a:endParaRPr lang="en-US" sz="4400" dirty="0">
              <a:solidFill>
                <a:schemeClr val="bg1"/>
              </a:solidFill>
              <a:effectLst>
                <a:outerShdw blurRad="50800" dist="88900" dir="5400000" algn="ctr" rotWithShape="0">
                  <a:schemeClr val="tx1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50800" dist="88900" dir="5400000" algn="ctr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50800" dist="88900" dir="5400000" algn="ctr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Acts </a:t>
            </a:r>
            <a:r>
              <a:rPr lang="en-US" sz="4400" b="1" dirty="0">
                <a:solidFill>
                  <a:schemeClr val="bg1"/>
                </a:solidFill>
                <a:effectLst>
                  <a:outerShdw blurRad="50800" dist="88900" dir="5400000" algn="ctr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10:38</a:t>
            </a:r>
            <a:r>
              <a:rPr lang="en-US" sz="4400" dirty="0">
                <a:solidFill>
                  <a:schemeClr val="bg1"/>
                </a:solidFill>
                <a:effectLst>
                  <a:outerShdw blurRad="50800" dist="88900" dir="5400000" algn="ctr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50800" dist="88900" dir="5400000" algn="ctr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. . . how </a:t>
            </a:r>
            <a:r>
              <a:rPr lang="en-US" sz="4400" dirty="0">
                <a:solidFill>
                  <a:schemeClr val="bg1"/>
                </a:solidFill>
                <a:effectLst>
                  <a:outerShdw blurRad="50800" dist="88900" dir="5400000" algn="ctr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God anointed Jesus of Nazareth with the Holy Spirit and with power, who went about doing good and healing all who were oppressed by the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50800" dist="88900" dir="5400000" algn="ctr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devil</a:t>
            </a:r>
            <a:endParaRPr lang="en-US" sz="4400" dirty="0">
              <a:solidFill>
                <a:schemeClr val="bg1"/>
              </a:solidFill>
              <a:effectLst>
                <a:outerShdw blurRad="50800" dist="88900" dir="5400000" algn="ctr" rotWithShape="0">
                  <a:schemeClr val="tx1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9911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k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415207"/>
            <a:ext cx="12192000" cy="76884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" y="-4762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4600" b="1" dirty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The doctrine of Christ – </a:t>
            </a:r>
            <a:r>
              <a:rPr lang="en-US" sz="4600" b="1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Recap (d)</a:t>
            </a:r>
            <a:endParaRPr lang="en-US" sz="4600" dirty="0">
              <a:effectLst>
                <a:outerShdw blurRad="50800" dist="88900" dir="5400000" algn="ctr" rotWithShape="0">
                  <a:schemeClr val="tx1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017833"/>
            <a:ext cx="10525125" cy="55658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200" dirty="0" smtClean="0">
                <a:solidFill>
                  <a:schemeClr val="bg1"/>
                </a:solidFill>
                <a:effectLst>
                  <a:outerShdw blurRad="50800" dist="88900" dir="5400000" algn="ctr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God became Man to take on Himself the penalty of man’s sin for man’s salvation.</a:t>
            </a:r>
          </a:p>
          <a:p>
            <a:pPr marL="0" indent="0">
              <a:buNone/>
            </a:pPr>
            <a:r>
              <a:rPr lang="en-US" sz="4200" b="1" dirty="0" smtClean="0">
                <a:solidFill>
                  <a:schemeClr val="bg1"/>
                </a:solidFill>
                <a:effectLst>
                  <a:outerShdw blurRad="50800" dist="88900" dir="5400000" algn="ctr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Romans 5:19</a:t>
            </a:r>
            <a:r>
              <a:rPr lang="en-US" sz="4200" dirty="0" smtClean="0">
                <a:solidFill>
                  <a:schemeClr val="bg1"/>
                </a:solidFill>
                <a:effectLst>
                  <a:outerShdw blurRad="50800" dist="88900" dir="5400000" algn="ctr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 For as by one man’s disobedience many were made sinners, so also by one Man’s obedience many will be made righteous.</a:t>
            </a:r>
          </a:p>
          <a:p>
            <a:pPr marL="0" indent="0">
              <a:buNone/>
            </a:pPr>
            <a:r>
              <a:rPr lang="en-US" sz="4200" b="1" dirty="0">
                <a:solidFill>
                  <a:schemeClr val="bg1"/>
                </a:solidFill>
                <a:effectLst>
                  <a:outerShdw blurRad="50800" dist="88900" dir="5400000" algn="ctr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2 Corinthians 5:21</a:t>
            </a:r>
            <a:r>
              <a:rPr lang="en-US" sz="4200" dirty="0">
                <a:solidFill>
                  <a:schemeClr val="bg1"/>
                </a:solidFill>
                <a:effectLst>
                  <a:outerShdw blurRad="50800" dist="88900" dir="5400000" algn="ctr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 For He made Him who knew no sin to be sin for us, that we might become the righteousness of God in Him</a:t>
            </a:r>
          </a:p>
          <a:p>
            <a:pPr marL="0" indent="0">
              <a:buNone/>
            </a:pPr>
            <a:endParaRPr lang="en-US" sz="4200" dirty="0" smtClean="0">
              <a:solidFill>
                <a:schemeClr val="bg1"/>
              </a:solidFill>
              <a:effectLst>
                <a:outerShdw blurRad="50800" dist="88900" dir="5400000" algn="ctr" rotWithShape="0">
                  <a:schemeClr val="tx1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0681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k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415207"/>
            <a:ext cx="12192000" cy="76884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848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The doctrine of Christ –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Recap (e)</a:t>
            </a:r>
            <a:endParaRPr lang="en-US" dirty="0">
              <a:effectLst>
                <a:outerShdw blurRad="50800" dist="88900" dir="5400000" algn="ctr" rotWithShape="0">
                  <a:schemeClr val="tx1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8675" y="1513997"/>
            <a:ext cx="10515600" cy="4351338"/>
          </a:xfrm>
        </p:spPr>
        <p:txBody>
          <a:bodyPr>
            <a:noAutofit/>
          </a:bodyPr>
          <a:lstStyle/>
          <a:p>
            <a:r>
              <a:rPr lang="en-US" sz="4200" dirty="0" smtClean="0">
                <a:solidFill>
                  <a:schemeClr val="bg1"/>
                </a:solidFill>
                <a:effectLst>
                  <a:outerShdw blurRad="50800" dist="88900" dir="5400000" algn="ctr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After crucifixion and death, Jesus was buried, and He rose again the third day (1 Corinthians 15:4)</a:t>
            </a:r>
          </a:p>
          <a:p>
            <a:r>
              <a:rPr lang="en-US" sz="4200" dirty="0" smtClean="0">
                <a:solidFill>
                  <a:schemeClr val="bg1"/>
                </a:solidFill>
                <a:effectLst>
                  <a:outerShdw blurRad="50800" dist="88900" dir="5400000" algn="ctr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He was taken up into heaven, and will return (Acts 1:11), for the restoration of all things (Acts 3:21) which fell when Adam (man) fell.</a:t>
            </a:r>
            <a:endParaRPr lang="en-US" sz="4200" dirty="0">
              <a:solidFill>
                <a:schemeClr val="bg1"/>
              </a:solidFill>
              <a:effectLst>
                <a:outerShdw blurRad="50800" dist="88900" dir="5400000" algn="ctr" rotWithShape="0">
                  <a:schemeClr val="tx1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0025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k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415207"/>
            <a:ext cx="12192000" cy="76884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797" y="159050"/>
            <a:ext cx="9650436" cy="1843398"/>
          </a:xfrm>
        </p:spPr>
        <p:txBody>
          <a:bodyPr>
            <a:noAutofit/>
          </a:bodyPr>
          <a:lstStyle/>
          <a:p>
            <a:pPr algn="ctr"/>
            <a:r>
              <a:rPr lang="en-US" sz="4300" b="1" dirty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The doctrine of repentance from dead works and faith toward </a:t>
            </a:r>
            <a:r>
              <a:rPr lang="en-US" sz="4300" b="1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God (a)</a:t>
            </a:r>
            <a:r>
              <a:rPr lang="en-US" sz="4300" b="1" dirty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4300" b="1" dirty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en-US" sz="4300" dirty="0">
              <a:effectLst>
                <a:outerShdw blurRad="50800" dist="88900" dir="5400000" algn="ctr" rotWithShape="0">
                  <a:schemeClr val="tx1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6300" y="1802569"/>
            <a:ext cx="10279820" cy="38435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200" b="1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Hebrews 6:1 </a:t>
            </a:r>
            <a:r>
              <a:rPr lang="en-US" sz="4200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Therefore</a:t>
            </a:r>
            <a:r>
              <a:rPr lang="en-US" sz="4200" dirty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, leaving the discussion of the elementary principles of Christ, let us go on to </a:t>
            </a:r>
            <a:r>
              <a:rPr lang="en-US" sz="4200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perfection </a:t>
            </a:r>
            <a:r>
              <a:rPr lang="en-US" sz="4200" i="1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(maturity)</a:t>
            </a:r>
            <a:r>
              <a:rPr lang="en-US" sz="4200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en-US" sz="4200" dirty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not laying again the foundation of repentance from dead works and of faith toward </a:t>
            </a:r>
            <a:r>
              <a:rPr lang="en-US" sz="4200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God.</a:t>
            </a:r>
          </a:p>
          <a:p>
            <a:pPr marL="0" indent="0">
              <a:buNone/>
            </a:pPr>
            <a:r>
              <a:rPr lang="en-US" sz="4200" u="sng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Dead works</a:t>
            </a:r>
            <a:r>
              <a:rPr lang="en-US" sz="4200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= works to attain salvation and evil works (sin)</a:t>
            </a:r>
            <a:endParaRPr lang="en-US" sz="4200" dirty="0">
              <a:solidFill>
                <a:schemeClr val="bg1"/>
              </a:solidFill>
              <a:effectLst>
                <a:outerShdw blurRad="50800" dist="88900" dir="5400000" algn="ctr" rotWithShape="0">
                  <a:schemeClr val="tx1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6637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11349</TotalTime>
  <Words>1372</Words>
  <Application>Microsoft Office PowerPoint</Application>
  <PresentationFormat>Custom</PresentationFormat>
  <Paragraphs>92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FOUNDATIONS OF OUR FAITH</vt:lpstr>
      <vt:lpstr>The Basics of Christianity (Heb 6:1-3)</vt:lpstr>
      <vt:lpstr>The Basics of Christianity (Heb 6:1-2)</vt:lpstr>
      <vt:lpstr>The doctrine of Christ - Recap (a)</vt:lpstr>
      <vt:lpstr>The doctrine of Christ – Recap (b)</vt:lpstr>
      <vt:lpstr>The doctrine of Christ – Recap (c)</vt:lpstr>
      <vt:lpstr>The doctrine of Christ – Recap (d)</vt:lpstr>
      <vt:lpstr>The doctrine of Christ – Recap (e)</vt:lpstr>
      <vt:lpstr>The doctrine of repentance from dead works and faith toward God (a) </vt:lpstr>
      <vt:lpstr>The doctrine of repentance from dead works and faith toward God (b)</vt:lpstr>
      <vt:lpstr>The doctrine of repentance from dead works and faith toward God (c)</vt:lpstr>
      <vt:lpstr>The doctrine of repentance from dead works and faith toward God (d)</vt:lpstr>
      <vt:lpstr>The doctrine of repentance from dead works and faith toward God (e)</vt:lpstr>
      <vt:lpstr>The doctrine of repentance from dead works and faith toward God (f)</vt:lpstr>
      <vt:lpstr>The doctrine of repentance from dead works and faith toward God (g)</vt:lpstr>
      <vt:lpstr>The doctrine of repentance from dead works and faith toward God (h)</vt:lpstr>
      <vt:lpstr>The doctrine of repentance from dead works and faith toward God (h) Cont’d.</vt:lpstr>
      <vt:lpstr>The doctrine of repentance from dead works and faith toward God (i)</vt:lpstr>
      <vt:lpstr>The doctrine of repentance from dead works &amp; faith toward God - 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FOUNDATIONS OF OUR FAITH</dc:title>
  <dc:creator>user</dc:creator>
  <cp:lastModifiedBy>LAT</cp:lastModifiedBy>
  <cp:revision>139</cp:revision>
  <cp:lastPrinted>2021-12-05T06:39:56Z</cp:lastPrinted>
  <dcterms:created xsi:type="dcterms:W3CDTF">2021-11-24T08:36:34Z</dcterms:created>
  <dcterms:modified xsi:type="dcterms:W3CDTF">2021-12-05T18:55:32Z</dcterms:modified>
</cp:coreProperties>
</file>