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8"/>
  </p:handoutMasterIdLst>
  <p:sldIdLst>
    <p:sldId id="256" r:id="rId2"/>
    <p:sldId id="257" r:id="rId3"/>
    <p:sldId id="320" r:id="rId4"/>
    <p:sldId id="348" r:id="rId5"/>
    <p:sldId id="361" r:id="rId6"/>
    <p:sldId id="349" r:id="rId7"/>
    <p:sldId id="347" r:id="rId8"/>
    <p:sldId id="353" r:id="rId9"/>
    <p:sldId id="352" r:id="rId10"/>
    <p:sldId id="303" r:id="rId11"/>
    <p:sldId id="351" r:id="rId12"/>
    <p:sldId id="354" r:id="rId13"/>
    <p:sldId id="355" r:id="rId14"/>
    <p:sldId id="357" r:id="rId15"/>
    <p:sldId id="358" r:id="rId16"/>
    <p:sldId id="36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4DFA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995" autoAdjust="0"/>
    <p:restoredTop sz="91162" autoAdjust="0"/>
  </p:normalViewPr>
  <p:slideViewPr>
    <p:cSldViewPr snapToGrid="0">
      <p:cViewPr varScale="1">
        <p:scale>
          <a:sx n="80" d="100"/>
          <a:sy n="80" d="100"/>
        </p:scale>
        <p:origin x="-782" y="-77"/>
      </p:cViewPr>
      <p:guideLst>
        <p:guide orient="horz" pos="2160"/>
        <p:guide pos="3840"/>
      </p:guideLst>
    </p:cSldViewPr>
  </p:slideViewPr>
  <p:outlineViewPr>
    <p:cViewPr>
      <p:scale>
        <a:sx n="33" d="100"/>
        <a:sy n="33" d="100"/>
      </p:scale>
      <p:origin x="0" y="5890"/>
    </p:cViewPr>
  </p:outlineViewPr>
  <p:notesTextViewPr>
    <p:cViewPr>
      <p:scale>
        <a:sx n="1" d="1"/>
        <a:sy n="1" d="1"/>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0803042B-06A8-4A17-80F8-CFED434E0D50}" type="datetimeFigureOut">
              <a:rPr lang="en-US" smtClean="0"/>
              <a:pPr/>
              <a:t>17-Jan-22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916FF54-260C-4EC8-97B2-1CD53992151C}" type="slidenum">
              <a:rPr lang="en-US" smtClean="0"/>
              <a:pPr/>
              <a:t>‹#›</a:t>
            </a:fld>
            <a:endParaRPr lang="en-US"/>
          </a:p>
        </p:txBody>
      </p:sp>
    </p:spTree>
    <p:extLst>
      <p:ext uri="{BB962C8B-B14F-4D97-AF65-F5344CB8AC3E}">
        <p14:creationId xmlns:p14="http://schemas.microsoft.com/office/powerpoint/2010/main" xmlns="" val="30103946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1F0517-20F9-4A8B-99C6-01C685972FE4}" type="datetimeFigureOut">
              <a:rPr lang="en-US" smtClean="0"/>
              <a:pPr/>
              <a:t>17-Jan-22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2288592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F0517-20F9-4A8B-99C6-01C685972FE4}" type="datetimeFigureOut">
              <a:rPr lang="en-US" smtClean="0"/>
              <a:pPr/>
              <a:t>17-Jan-22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4007159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F0517-20F9-4A8B-99C6-01C685972FE4}" type="datetimeFigureOut">
              <a:rPr lang="en-US" smtClean="0"/>
              <a:pPr/>
              <a:t>17-Jan-22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1433270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1F0517-20F9-4A8B-99C6-01C685972FE4}" type="datetimeFigureOut">
              <a:rPr lang="en-US" smtClean="0"/>
              <a:pPr/>
              <a:t>17-Jan-22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2038402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1F0517-20F9-4A8B-99C6-01C685972FE4}" type="datetimeFigureOut">
              <a:rPr lang="en-US" smtClean="0"/>
              <a:pPr/>
              <a:t>17-Jan-22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10676033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1F0517-20F9-4A8B-99C6-01C685972FE4}" type="datetimeFigureOut">
              <a:rPr lang="en-US" smtClean="0"/>
              <a:pPr/>
              <a:t>17-Jan-22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5472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1F0517-20F9-4A8B-99C6-01C685972FE4}" type="datetimeFigureOut">
              <a:rPr lang="en-US" smtClean="0"/>
              <a:pPr/>
              <a:t>17-Jan-22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1372786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1F0517-20F9-4A8B-99C6-01C685972FE4}" type="datetimeFigureOut">
              <a:rPr lang="en-US" smtClean="0"/>
              <a:pPr/>
              <a:t>17-Jan-22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891452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1F0517-20F9-4A8B-99C6-01C685972FE4}" type="datetimeFigureOut">
              <a:rPr lang="en-US" smtClean="0"/>
              <a:pPr/>
              <a:t>17-Jan-22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2835167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1F0517-20F9-4A8B-99C6-01C685972FE4}" type="datetimeFigureOut">
              <a:rPr lang="en-US" smtClean="0"/>
              <a:pPr/>
              <a:t>17-Jan-22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4287072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1F0517-20F9-4A8B-99C6-01C685972FE4}" type="datetimeFigureOut">
              <a:rPr lang="en-US" smtClean="0"/>
              <a:pPr/>
              <a:t>17-Jan-22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58298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1F0517-20F9-4A8B-99C6-01C685972FE4}" type="datetimeFigureOut">
              <a:rPr lang="en-US" smtClean="0"/>
              <a:pPr/>
              <a:t>17-Jan-22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689335-C54F-43AC-B3F8-549303C7D978}" type="slidenum">
              <a:rPr lang="en-US" smtClean="0"/>
              <a:pPr/>
              <a:t>‹#›</a:t>
            </a:fld>
            <a:endParaRPr lang="en-US"/>
          </a:p>
        </p:txBody>
      </p:sp>
    </p:spTree>
    <p:extLst>
      <p:ext uri="{BB962C8B-B14F-4D97-AF65-F5344CB8AC3E}">
        <p14:creationId xmlns:p14="http://schemas.microsoft.com/office/powerpoint/2010/main" xmlns="" val="3164473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descr="golden-wheat-ear-after-the-harvest-eps-10-vector-SQ.jpg"/>
          <p:cNvPicPr>
            <a:picLocks noChangeAspect="1"/>
          </p:cNvPicPr>
          <p:nvPr/>
        </p:nvPicPr>
        <p:blipFill>
          <a:blip r:embed="rId2"/>
          <a:stretch>
            <a:fillRect/>
          </a:stretch>
        </p:blipFill>
        <p:spPr>
          <a:xfrm>
            <a:off x="0" y="0"/>
            <a:ext cx="12192000" cy="6858000"/>
          </a:xfrm>
          <a:prstGeom prst="rect">
            <a:avLst/>
          </a:prstGeom>
        </p:spPr>
      </p:pic>
      <p:sp>
        <p:nvSpPr>
          <p:cNvPr id="2" name="Title 1"/>
          <p:cNvSpPr>
            <a:spLocks noGrp="1"/>
          </p:cNvSpPr>
          <p:nvPr>
            <p:ph type="ctrTitle"/>
          </p:nvPr>
        </p:nvSpPr>
        <p:spPr>
          <a:xfrm>
            <a:off x="1472241" y="810883"/>
            <a:ext cx="9144000" cy="2112484"/>
          </a:xfrm>
          <a:noFill/>
        </p:spPr>
        <p:txBody>
          <a:bodyPr>
            <a:noAutofit/>
          </a:bodyPr>
          <a:lstStyle/>
          <a:p>
            <a:r>
              <a:rPr lang="en-US" sz="6600" b="1" dirty="0" smtClean="0">
                <a:latin typeface="Arial" pitchFamily="34" charset="0"/>
                <a:cs typeface="Arial" pitchFamily="34" charset="0"/>
              </a:rPr>
              <a:t>FOUNDATIONS OF OUR FAITH</a:t>
            </a:r>
            <a:endParaRPr lang="en-US" sz="6600" b="1" dirty="0">
              <a:latin typeface="Arial" pitchFamily="34" charset="0"/>
              <a:cs typeface="Arial" pitchFamily="34" charset="0"/>
            </a:endParaRPr>
          </a:p>
        </p:txBody>
      </p:sp>
      <p:sp>
        <p:nvSpPr>
          <p:cNvPr id="3" name="Subtitle 2"/>
          <p:cNvSpPr>
            <a:spLocks noGrp="1"/>
          </p:cNvSpPr>
          <p:nvPr>
            <p:ph type="subTitle" idx="1"/>
          </p:nvPr>
        </p:nvSpPr>
        <p:spPr>
          <a:xfrm>
            <a:off x="1498121" y="3481269"/>
            <a:ext cx="9144000" cy="1655762"/>
          </a:xfrm>
        </p:spPr>
        <p:txBody>
          <a:bodyPr>
            <a:noAutofit/>
          </a:bodyPr>
          <a:lstStyle/>
          <a:p>
            <a:r>
              <a:rPr lang="en-US" sz="6000" b="1" dirty="0" smtClean="0">
                <a:latin typeface="Arial" pitchFamily="34" charset="0"/>
                <a:cs typeface="Arial" pitchFamily="34" charset="0"/>
              </a:rPr>
              <a:t>Reviewing The Basics of Christianity</a:t>
            </a:r>
          </a:p>
          <a:p>
            <a:r>
              <a:rPr lang="en-US" sz="3200" b="1" dirty="0" smtClean="0">
                <a:latin typeface="Arial" pitchFamily="34" charset="0"/>
                <a:cs typeface="Arial" pitchFamily="34" charset="0"/>
              </a:rPr>
              <a:t>Moses B. </a:t>
            </a:r>
            <a:r>
              <a:rPr lang="en-US" sz="3200" b="1" dirty="0" err="1" smtClean="0">
                <a:latin typeface="Arial" pitchFamily="34" charset="0"/>
                <a:cs typeface="Arial" pitchFamily="34" charset="0"/>
              </a:rPr>
              <a:t>Musinguzi</a:t>
            </a:r>
            <a:r>
              <a:rPr lang="en-US" sz="3200" b="1" dirty="0" smtClean="0">
                <a:latin typeface="Arial" pitchFamily="34" charset="0"/>
                <a:cs typeface="Arial" pitchFamily="34" charset="0"/>
              </a:rPr>
              <a:t> @ Last Adam Tabernacle</a:t>
            </a:r>
          </a:p>
          <a:p>
            <a:r>
              <a:rPr lang="en-US" sz="3200" b="1" dirty="0" smtClean="0">
                <a:latin typeface="Arial" pitchFamily="34" charset="0"/>
                <a:cs typeface="Arial" pitchFamily="34" charset="0"/>
              </a:rPr>
              <a:t>	Sunday 16</a:t>
            </a:r>
            <a:r>
              <a:rPr lang="en-US" sz="3200" b="1" baseline="30000" dirty="0" smtClean="0">
                <a:latin typeface="Arial" pitchFamily="34" charset="0"/>
                <a:cs typeface="Arial" pitchFamily="34" charset="0"/>
              </a:rPr>
              <a:t>th</a:t>
            </a:r>
            <a:r>
              <a:rPr lang="en-US" sz="3200" b="1" dirty="0" smtClean="0">
                <a:latin typeface="Arial" pitchFamily="34" charset="0"/>
                <a:cs typeface="Arial" pitchFamily="34" charset="0"/>
              </a:rPr>
              <a:t> January 2022</a:t>
            </a:r>
            <a:endParaRPr lang="en-US" sz="3200" b="1" dirty="0">
              <a:latin typeface="Arial" pitchFamily="34" charset="0"/>
              <a:cs typeface="Arial" pitchFamily="34" charset="0"/>
            </a:endParaRPr>
          </a:p>
        </p:txBody>
      </p:sp>
    </p:spTree>
    <p:extLst>
      <p:ext uri="{BB962C8B-B14F-4D97-AF65-F5344CB8AC3E}">
        <p14:creationId xmlns:p14="http://schemas.microsoft.com/office/powerpoint/2010/main" xmlns="" val="4262516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390524" y="123533"/>
            <a:ext cx="11287565" cy="1378634"/>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(3)</a:t>
            </a:r>
            <a:endParaRPr lang="en-US" sz="5400" dirty="0"/>
          </a:p>
        </p:txBody>
      </p:sp>
      <p:sp>
        <p:nvSpPr>
          <p:cNvPr id="3" name="Content Placeholder 2"/>
          <p:cNvSpPr>
            <a:spLocks noGrp="1"/>
          </p:cNvSpPr>
          <p:nvPr>
            <p:ph idx="1"/>
          </p:nvPr>
        </p:nvSpPr>
        <p:spPr>
          <a:xfrm>
            <a:off x="447675" y="1768867"/>
            <a:ext cx="11239500" cy="3965183"/>
          </a:xfrm>
        </p:spPr>
        <p:txBody>
          <a:bodyPr>
            <a:noAutofit/>
          </a:bodyPr>
          <a:lstStyle/>
          <a:p>
            <a:pPr marL="0" indent="0">
              <a:buNone/>
            </a:pPr>
            <a:r>
              <a:rPr lang="en-US" sz="44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For the righteous: After the resurrection</a:t>
            </a:r>
          </a:p>
          <a:p>
            <a:pPr marL="0" indent="0">
              <a:buNone/>
            </a:pPr>
            <a:endParaRPr lang="en-US" sz="4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endParaRPr>
          </a:p>
          <a:p>
            <a:pPr marL="0" indent="0">
              <a:buNone/>
            </a:pPr>
            <a:r>
              <a:rPr lang="en-US" sz="4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Daniel 12:13 “</a:t>
            </a:r>
            <a:r>
              <a:rPr lang="en-US" sz="44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But you </a:t>
            </a:r>
            <a:r>
              <a:rPr lang="en-US" sz="4400" i="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(Daniel)</a:t>
            </a:r>
            <a:r>
              <a:rPr lang="en-US" sz="44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go your way till the end; for you shall rest, and will arise to your inheritance at the end of the days.”</a:t>
            </a:r>
          </a:p>
        </p:txBody>
      </p:sp>
    </p:spTree>
    <p:extLst>
      <p:ext uri="{BB962C8B-B14F-4D97-AF65-F5344CB8AC3E}">
        <p14:creationId xmlns:p14="http://schemas.microsoft.com/office/powerpoint/2010/main" xmlns="" val="1691022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400049" y="-133642"/>
            <a:ext cx="11287565" cy="1378634"/>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(4)</a:t>
            </a:r>
            <a:endParaRPr lang="en-US" sz="5400" dirty="0"/>
          </a:p>
        </p:txBody>
      </p:sp>
      <p:sp>
        <p:nvSpPr>
          <p:cNvPr id="3" name="Content Placeholder 2"/>
          <p:cNvSpPr>
            <a:spLocks noGrp="1"/>
          </p:cNvSpPr>
          <p:nvPr>
            <p:ph idx="1"/>
          </p:nvPr>
        </p:nvSpPr>
        <p:spPr>
          <a:xfrm>
            <a:off x="447675" y="987817"/>
            <a:ext cx="11239500" cy="5984484"/>
          </a:xfrm>
        </p:spPr>
        <p:txBody>
          <a:bodyPr>
            <a:noAutofit/>
          </a:bodyPr>
          <a:lstStyle/>
          <a:p>
            <a:pPr marL="0" indent="0">
              <a:buNone/>
            </a:pPr>
            <a:r>
              <a:rPr lang="en-US" sz="38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For the righteous: After the resurrection</a:t>
            </a:r>
          </a:p>
          <a:p>
            <a:r>
              <a:rPr lang="en-US" sz="38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Revelation 11:15, 18 </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Then the seventh angel sounded: And there were loud voices in heaven, saying, “The kingdoms of this world have become the kingdoms of our Lord and of His Christ” . . . </a:t>
            </a:r>
            <a:r>
              <a:rPr lang="en-US" sz="24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18 </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nations were angry, and Your wrath has come, and the time of the dead, that they should be judged, And that You should reward Your servants the prophets and the saints, And those who fear Your name, small and great.”</a:t>
            </a:r>
            <a:endParaRPr lang="en-US" sz="3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4280188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380999" y="47333"/>
            <a:ext cx="11287565" cy="984737"/>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(5)</a:t>
            </a:r>
            <a:endParaRPr lang="en-US" sz="5400" dirty="0"/>
          </a:p>
        </p:txBody>
      </p:sp>
      <p:sp>
        <p:nvSpPr>
          <p:cNvPr id="3" name="Content Placeholder 2"/>
          <p:cNvSpPr>
            <a:spLocks noGrp="1"/>
          </p:cNvSpPr>
          <p:nvPr>
            <p:ph idx="1"/>
          </p:nvPr>
        </p:nvSpPr>
        <p:spPr>
          <a:xfrm>
            <a:off x="447674" y="937438"/>
            <a:ext cx="11355119" cy="5815788"/>
          </a:xfrm>
        </p:spPr>
        <p:txBody>
          <a:bodyPr>
            <a:noAutofit/>
          </a:bodyPr>
          <a:lstStyle/>
          <a:p>
            <a:pPr marL="0" indent="0">
              <a:buNone/>
            </a:pPr>
            <a:r>
              <a:rPr lang="en-US" sz="40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We will give account for our lives</a:t>
            </a:r>
          </a:p>
          <a:p>
            <a:r>
              <a:rPr lang="en-US" sz="40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Hebrews 4:13 </a:t>
            </a:r>
            <a:r>
              <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 . there is no creature hidden from His sight, but all things are naked and open to the eyes of Him to whom we must give account.</a:t>
            </a:r>
          </a:p>
          <a:p>
            <a:endPar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endParaRPr>
          </a:p>
          <a:p>
            <a:r>
              <a:rPr lang="en-US" sz="40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Matthew 12:36 </a:t>
            </a:r>
            <a:r>
              <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“But I say to you that for every idle word men may speak, they will give account of it in the day of judgment.”</a:t>
            </a:r>
          </a:p>
          <a:p>
            <a:endParaRPr lang="en-US" sz="40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3330404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361949" y="47333"/>
            <a:ext cx="11287565" cy="984737"/>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(6)</a:t>
            </a:r>
            <a:endParaRPr lang="en-US" sz="5400" dirty="0"/>
          </a:p>
        </p:txBody>
      </p:sp>
      <p:sp>
        <p:nvSpPr>
          <p:cNvPr id="3" name="Content Placeholder 2"/>
          <p:cNvSpPr>
            <a:spLocks noGrp="1"/>
          </p:cNvSpPr>
          <p:nvPr>
            <p:ph idx="1"/>
          </p:nvPr>
        </p:nvSpPr>
        <p:spPr>
          <a:xfrm>
            <a:off x="447674" y="1118413"/>
            <a:ext cx="11355119" cy="5301438"/>
          </a:xfrm>
        </p:spPr>
        <p:txBody>
          <a:bodyPr>
            <a:noAutofit/>
          </a:bodyPr>
          <a:lstStyle/>
          <a:p>
            <a:pPr marL="0" indent="0">
              <a:buNone/>
            </a:pPr>
            <a:r>
              <a:rPr lang="en-US" sz="40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We will give account for our lives</a:t>
            </a:r>
          </a:p>
          <a:p>
            <a:pPr marL="0" indent="0">
              <a:buNone/>
            </a:pPr>
            <a:r>
              <a:rPr lang="en-US" sz="4000" b="1"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2 Corinthians 5:9-10 </a:t>
            </a:r>
            <a:r>
              <a:rPr lang="en-US" sz="40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Therefore we make it our aim, whether present or absent, to be well pleasing to Him. </a:t>
            </a:r>
            <a:r>
              <a:rPr lang="en-US" sz="24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10 </a:t>
            </a:r>
            <a:r>
              <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For </a:t>
            </a:r>
            <a:r>
              <a:rPr lang="en-US" sz="40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we must all appear before the judgment seat of Christ, that each one may receive the things done in the body, according to what he has done, whether good or bad. Knowing, therefore, the terror of the Lord, we persuade </a:t>
            </a:r>
            <a:r>
              <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men.</a:t>
            </a:r>
          </a:p>
        </p:txBody>
      </p:sp>
    </p:spTree>
    <p:extLst>
      <p:ext uri="{BB962C8B-B14F-4D97-AF65-F5344CB8AC3E}">
        <p14:creationId xmlns:p14="http://schemas.microsoft.com/office/powerpoint/2010/main" xmlns="" val="16905395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400049" y="75908"/>
            <a:ext cx="11287565" cy="984737"/>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(7)</a:t>
            </a:r>
            <a:endParaRPr lang="en-US" sz="5400" dirty="0"/>
          </a:p>
        </p:txBody>
      </p:sp>
      <p:sp>
        <p:nvSpPr>
          <p:cNvPr id="3" name="Content Placeholder 2"/>
          <p:cNvSpPr>
            <a:spLocks noGrp="1"/>
          </p:cNvSpPr>
          <p:nvPr>
            <p:ph idx="1"/>
          </p:nvPr>
        </p:nvSpPr>
        <p:spPr>
          <a:xfrm>
            <a:off x="447674" y="1108887"/>
            <a:ext cx="11355119" cy="5368113"/>
          </a:xfrm>
        </p:spPr>
        <p:txBody>
          <a:bodyPr>
            <a:noAutofit/>
          </a:bodyPr>
          <a:lstStyle/>
          <a:p>
            <a:pPr marL="0" indent="0">
              <a:buNone/>
            </a:pPr>
            <a:r>
              <a:rPr lang="en-US" sz="40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We will give account for our lives</a:t>
            </a:r>
          </a:p>
          <a:p>
            <a:pPr marL="0" indent="0">
              <a:buNone/>
            </a:pPr>
            <a:r>
              <a:rPr lang="en-US" sz="40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 Corinthians 3:13-15 </a:t>
            </a:r>
            <a:r>
              <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 . each one’s work will become clear; for the Day will declare it, because it will be revealed by fire; and the fire will test each one’s work, of what sort it is. </a:t>
            </a:r>
            <a:r>
              <a:rPr lang="en-US" sz="24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14</a:t>
            </a:r>
            <a:r>
              <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If anyone’s work which he has built on it endures, he will receive a reward. </a:t>
            </a:r>
            <a:r>
              <a:rPr lang="en-US" sz="24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15</a:t>
            </a:r>
            <a:r>
              <a:rPr lang="en-US" sz="4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If anyone’s work is burned, he will suffer loss; but he himself will be saved, yet so as through fire.</a:t>
            </a:r>
          </a:p>
        </p:txBody>
      </p:sp>
    </p:spTree>
    <p:extLst>
      <p:ext uri="{BB962C8B-B14F-4D97-AF65-F5344CB8AC3E}">
        <p14:creationId xmlns:p14="http://schemas.microsoft.com/office/powerpoint/2010/main" xmlns="" val="24379160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209549" y="56858"/>
            <a:ext cx="11287565" cy="984737"/>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(8)</a:t>
            </a:r>
            <a:endParaRPr lang="en-US" sz="5400" dirty="0"/>
          </a:p>
        </p:txBody>
      </p:sp>
      <p:sp>
        <p:nvSpPr>
          <p:cNvPr id="3" name="Content Placeholder 2"/>
          <p:cNvSpPr>
            <a:spLocks noGrp="1"/>
          </p:cNvSpPr>
          <p:nvPr>
            <p:ph idx="1"/>
          </p:nvPr>
        </p:nvSpPr>
        <p:spPr>
          <a:xfrm>
            <a:off x="238125" y="832662"/>
            <a:ext cx="11649075" cy="5844363"/>
          </a:xfrm>
        </p:spPr>
        <p:txBody>
          <a:bodyPr>
            <a:noAutofit/>
          </a:bodyPr>
          <a:lstStyle/>
          <a:p>
            <a:pPr marL="0" indent="0">
              <a:buNone/>
            </a:pPr>
            <a:r>
              <a:rPr lang="en-US" sz="33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Types of rewards</a:t>
            </a:r>
            <a:endParaRPr lang="en-US" sz="3300" b="1" u="sng"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endParaRPr>
          </a:p>
          <a:p>
            <a:pPr marL="742950" indent="-742950">
              <a:buAutoNum type="arabicPeriod"/>
            </a:pPr>
            <a:r>
              <a:rPr lang="en-US" sz="33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Reigning with Jesus in intimacy</a:t>
            </a:r>
          </a:p>
          <a:p>
            <a:r>
              <a:rPr lang="en-US" sz="33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To Him who overcomes I will grant to sit with Me on My throne, as I also overcame and sat down with My Father on His throne - - </a:t>
            </a:r>
            <a:r>
              <a:rPr lang="en-US" sz="33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And I saw thrones, and they sat on them, and judgment was committed to them. Then I saw the souls of those who had been beheaded for their witness to Jesus and for the word of God, who had not worshipped the beast or his image, and had not received his mark on their foreheads or on their hands. And they lived and reigned with Christ for a thousand years. (</a:t>
            </a:r>
            <a:r>
              <a:rPr lang="en-US" sz="33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Rev 3:21- - -20:4)</a:t>
            </a:r>
          </a:p>
          <a:p>
            <a:pPr marL="0" indent="0">
              <a:buNone/>
            </a:pPr>
            <a:r>
              <a:rPr lang="en-US" sz="33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2.	Mansions, etc.</a:t>
            </a:r>
          </a:p>
        </p:txBody>
      </p:sp>
    </p:spTree>
    <p:extLst>
      <p:ext uri="{BB962C8B-B14F-4D97-AF65-F5344CB8AC3E}">
        <p14:creationId xmlns:p14="http://schemas.microsoft.com/office/powerpoint/2010/main" xmlns="" val="16469596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171449" y="75908"/>
            <a:ext cx="11287565" cy="984737"/>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a:t>
            </a:r>
            <a:r>
              <a:rPr lang="en-US" sz="5400" b="1"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Judgment (9)</a:t>
            </a:r>
            <a:endParaRPr lang="en-US" sz="5400" dirty="0"/>
          </a:p>
        </p:txBody>
      </p:sp>
      <p:sp>
        <p:nvSpPr>
          <p:cNvPr id="3" name="Content Placeholder 2"/>
          <p:cNvSpPr>
            <a:spLocks noGrp="1"/>
          </p:cNvSpPr>
          <p:nvPr>
            <p:ph idx="1"/>
          </p:nvPr>
        </p:nvSpPr>
        <p:spPr>
          <a:xfrm>
            <a:off x="247650" y="908862"/>
            <a:ext cx="11610975" cy="5453837"/>
          </a:xfrm>
        </p:spPr>
        <p:txBody>
          <a:bodyPr>
            <a:noAutofit/>
          </a:bodyPr>
          <a:lstStyle/>
          <a:p>
            <a:r>
              <a:rPr lang="en-US" sz="32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Galatians 5:16, 21 </a:t>
            </a:r>
            <a:r>
              <a:rPr lang="en-US" sz="32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Walk in the Spirit, and you will not fulfil the lust of the flesh . . . Those who practice such things </a:t>
            </a:r>
            <a:r>
              <a:rPr lang="en-US" sz="3200" i="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(sin) </a:t>
            </a:r>
            <a:r>
              <a:rPr lang="en-US" sz="32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will not inherit the kingdom of God.</a:t>
            </a:r>
          </a:p>
          <a:p>
            <a:r>
              <a:rPr lang="en-US" sz="32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1 John 1:9 </a:t>
            </a:r>
            <a:r>
              <a:rPr lang="en-US" sz="32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If we confess our sins, He is faithful and just to forgive us our sins and to cleanse us from all unrighteousness.</a:t>
            </a:r>
            <a:endParaRPr lang="en-US" sz="32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endParaRPr>
          </a:p>
          <a:p>
            <a:r>
              <a:rPr lang="en-US" sz="32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a:t>
            </a:r>
            <a:r>
              <a:rPr lang="en-US" sz="32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 Corinthians 15:58 </a:t>
            </a:r>
            <a:r>
              <a:rPr lang="en-US" sz="32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Be . . . always abounding in the work of the Lord, knowing that your labor is not in vain in the Lord</a:t>
            </a:r>
          </a:p>
          <a:p>
            <a:r>
              <a:rPr lang="en-US" sz="32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a:t>
            </a:r>
            <a:r>
              <a:rPr lang="en-US" sz="32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Colossians 3:23-24 </a:t>
            </a:r>
            <a:r>
              <a:rPr lang="en-US" sz="32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And whatever you do, do it heartily, as to the Lord and not to men, knowing that from the Lord you will receive the reward of the inheritance; for you serve the Lord Christ. But he who does wrong will be repaid</a:t>
            </a:r>
          </a:p>
        </p:txBody>
      </p:sp>
    </p:spTree>
    <p:extLst>
      <p:ext uri="{BB962C8B-B14F-4D97-AF65-F5344CB8AC3E}">
        <p14:creationId xmlns:p14="http://schemas.microsoft.com/office/powerpoint/2010/main" xmlns="" val="19508270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olden-wheat-ear-after-the-harvest-eps-10-vector-SQ.jpg"/>
          <p:cNvPicPr>
            <a:picLocks noChangeAspect="1"/>
          </p:cNvPicPr>
          <p:nvPr/>
        </p:nvPicPr>
        <p:blipFill>
          <a:blip r:embed="rId2"/>
          <a:stretch>
            <a:fillRect/>
          </a:stretch>
        </p:blipFill>
        <p:spPr>
          <a:xfrm>
            <a:off x="0" y="0"/>
            <a:ext cx="12191999" cy="6858000"/>
          </a:xfrm>
          <a:prstGeom prst="rect">
            <a:avLst/>
          </a:prstGeom>
        </p:spPr>
      </p:pic>
      <p:sp>
        <p:nvSpPr>
          <p:cNvPr id="2" name="Title 1"/>
          <p:cNvSpPr>
            <a:spLocks noGrp="1"/>
          </p:cNvSpPr>
          <p:nvPr>
            <p:ph type="title"/>
          </p:nvPr>
        </p:nvSpPr>
        <p:spPr>
          <a:xfrm>
            <a:off x="476250" y="-25867"/>
            <a:ext cx="11020425" cy="1239028"/>
          </a:xfrm>
        </p:spPr>
        <p:txBody>
          <a:bodyPr>
            <a:noAutofit/>
          </a:bodyPr>
          <a:lstStyle/>
          <a:p>
            <a:r>
              <a:rPr lang="en-US" sz="4800" b="1" dirty="0" smtClean="0">
                <a:latin typeface="Arial" pitchFamily="34" charset="0"/>
                <a:cs typeface="Arial" pitchFamily="34" charset="0"/>
              </a:rPr>
              <a:t>The Basics of Christianity (Heb 6:1-3)</a:t>
            </a:r>
            <a:endParaRPr lang="en-US" sz="4800" b="1" dirty="0">
              <a:latin typeface="Arial" pitchFamily="34" charset="0"/>
              <a:cs typeface="Arial" pitchFamily="34" charset="0"/>
            </a:endParaRPr>
          </a:p>
        </p:txBody>
      </p:sp>
      <p:sp>
        <p:nvSpPr>
          <p:cNvPr id="3" name="Content Placeholder 2"/>
          <p:cNvSpPr>
            <a:spLocks noGrp="1"/>
          </p:cNvSpPr>
          <p:nvPr>
            <p:ph idx="1"/>
          </p:nvPr>
        </p:nvSpPr>
        <p:spPr>
          <a:xfrm>
            <a:off x="586955" y="1089335"/>
            <a:ext cx="10455216" cy="5257977"/>
          </a:xfrm>
        </p:spPr>
        <p:txBody>
          <a:bodyPr>
            <a:noAutofit/>
          </a:bodyPr>
          <a:lstStyle/>
          <a:p>
            <a:pPr marL="0" indent="0">
              <a:buNone/>
            </a:pPr>
            <a:r>
              <a:rPr lang="en-US" dirty="0" smtClean="0">
                <a:latin typeface="Arial" pitchFamily="34" charset="0"/>
                <a:cs typeface="Arial" pitchFamily="34" charset="0"/>
              </a:rPr>
              <a:t>1</a:t>
            </a:r>
            <a:r>
              <a:rPr lang="en-US" sz="3200" dirty="0" smtClean="0">
                <a:latin typeface="Arial" pitchFamily="34" charset="0"/>
                <a:cs typeface="Arial" pitchFamily="34" charset="0"/>
              </a:rPr>
              <a:t> </a:t>
            </a:r>
            <a:r>
              <a:rPr lang="en-US" sz="4400" dirty="0" smtClean="0">
                <a:latin typeface="Arial" pitchFamily="34" charset="0"/>
                <a:cs typeface="Arial" pitchFamily="34" charset="0"/>
              </a:rPr>
              <a:t>Therefore, leaving the discussion of the elementary principles of Christ, let us go on to perfection, not laying again the foundation of repentance from dead works and of faith toward God, </a:t>
            </a:r>
            <a:r>
              <a:rPr lang="en-US" dirty="0" smtClean="0">
                <a:latin typeface="Arial" pitchFamily="34" charset="0"/>
                <a:cs typeface="Arial" pitchFamily="34" charset="0"/>
              </a:rPr>
              <a:t>2</a:t>
            </a:r>
            <a:r>
              <a:rPr lang="en-US" sz="4400" dirty="0" smtClean="0">
                <a:latin typeface="Arial" pitchFamily="34" charset="0"/>
                <a:cs typeface="Arial" pitchFamily="34" charset="0"/>
              </a:rPr>
              <a:t> of the doctrine of baptisms, of laying on of hands, of resurrection of the dead, and of eternal judgment. </a:t>
            </a:r>
            <a:r>
              <a:rPr lang="en-US" dirty="0" smtClean="0">
                <a:latin typeface="Arial" pitchFamily="34" charset="0"/>
                <a:cs typeface="Arial" pitchFamily="34" charset="0"/>
              </a:rPr>
              <a:t>3</a:t>
            </a:r>
            <a:r>
              <a:rPr lang="en-US" sz="4400" dirty="0" smtClean="0">
                <a:latin typeface="Arial" pitchFamily="34" charset="0"/>
                <a:cs typeface="Arial" pitchFamily="34" charset="0"/>
              </a:rPr>
              <a:t> And this we will do if God permits.</a:t>
            </a:r>
            <a:endParaRPr lang="en-US" sz="4400" dirty="0">
              <a:latin typeface="Arial" pitchFamily="34" charset="0"/>
              <a:cs typeface="Arial" pitchFamily="34" charset="0"/>
            </a:endParaRPr>
          </a:p>
        </p:txBody>
      </p:sp>
    </p:spTree>
    <p:extLst>
      <p:ext uri="{BB962C8B-B14F-4D97-AF65-F5344CB8AC3E}">
        <p14:creationId xmlns:p14="http://schemas.microsoft.com/office/powerpoint/2010/main" xmlns="" val="10689582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olden-wheat-ear-after-the-harvest-eps-10-vector-SQ.jpg"/>
          <p:cNvPicPr>
            <a:picLocks noChangeAspect="1"/>
          </p:cNvPicPr>
          <p:nvPr/>
        </p:nvPicPr>
        <p:blipFill>
          <a:blip r:embed="rId2"/>
          <a:stretch>
            <a:fillRect/>
          </a:stretch>
        </p:blipFill>
        <p:spPr>
          <a:xfrm>
            <a:off x="0" y="0"/>
            <a:ext cx="12191999" cy="6858000"/>
          </a:xfrm>
          <a:prstGeom prst="rect">
            <a:avLst/>
          </a:prstGeom>
        </p:spPr>
      </p:pic>
      <p:sp>
        <p:nvSpPr>
          <p:cNvPr id="2" name="Title 1"/>
          <p:cNvSpPr>
            <a:spLocks noGrp="1"/>
          </p:cNvSpPr>
          <p:nvPr>
            <p:ph type="title"/>
          </p:nvPr>
        </p:nvSpPr>
        <p:spPr>
          <a:xfrm>
            <a:off x="461693" y="628115"/>
            <a:ext cx="10809752" cy="1179353"/>
          </a:xfrm>
        </p:spPr>
        <p:txBody>
          <a:bodyPr>
            <a:normAutofit fontScale="90000"/>
          </a:bodyPr>
          <a:lstStyle/>
          <a:p>
            <a:pPr algn="ctr"/>
            <a:r>
              <a:rPr lang="en-US" sz="5400" b="1" dirty="0" smtClean="0">
                <a:latin typeface="Arial" pitchFamily="34" charset="0"/>
                <a:cs typeface="Arial" pitchFamily="34" charset="0"/>
              </a:rPr>
              <a:t>Resurrection of the Dead (Recap 1)</a:t>
            </a:r>
            <a:endParaRPr lang="en-US" sz="5400" b="1" dirty="0">
              <a:latin typeface="Arial" pitchFamily="34" charset="0"/>
              <a:cs typeface="Arial" pitchFamily="34" charset="0"/>
            </a:endParaRPr>
          </a:p>
        </p:txBody>
      </p:sp>
      <p:sp>
        <p:nvSpPr>
          <p:cNvPr id="3" name="Content Placeholder 2"/>
          <p:cNvSpPr>
            <a:spLocks noGrp="1"/>
          </p:cNvSpPr>
          <p:nvPr>
            <p:ph idx="1"/>
          </p:nvPr>
        </p:nvSpPr>
        <p:spPr>
          <a:xfrm>
            <a:off x="591448" y="2083693"/>
            <a:ext cx="11332093" cy="4317107"/>
          </a:xfrm>
        </p:spPr>
        <p:txBody>
          <a:bodyPr>
            <a:noAutofit/>
          </a:bodyPr>
          <a:lstStyle/>
          <a:p>
            <a:pPr marL="0" indent="0">
              <a:buNone/>
            </a:pPr>
            <a:r>
              <a:rPr lang="en-US" sz="4400" b="1" u="sng" dirty="0" smtClean="0">
                <a:latin typeface="Arial" pitchFamily="34" charset="0"/>
                <a:cs typeface="Arial" pitchFamily="34" charset="0"/>
              </a:rPr>
              <a:t>Death</a:t>
            </a:r>
          </a:p>
          <a:p>
            <a:pPr marL="0" indent="0">
              <a:buNone/>
            </a:pPr>
            <a:r>
              <a:rPr lang="en-US" sz="4400" b="1" dirty="0" smtClean="0">
                <a:latin typeface="Arial" pitchFamily="34" charset="0"/>
                <a:cs typeface="Arial" pitchFamily="34" charset="0"/>
              </a:rPr>
              <a:t>1 Corinthians 15:21-22 </a:t>
            </a:r>
            <a:r>
              <a:rPr lang="en-US" sz="4400" dirty="0" smtClean="0">
                <a:latin typeface="Arial" pitchFamily="34" charset="0"/>
                <a:cs typeface="Arial" pitchFamily="34" charset="0"/>
              </a:rPr>
              <a:t>. . . by man came death. . . </a:t>
            </a:r>
            <a:r>
              <a:rPr lang="en-US" dirty="0" smtClean="0">
                <a:latin typeface="Arial" pitchFamily="34" charset="0"/>
                <a:cs typeface="Arial" pitchFamily="34" charset="0"/>
              </a:rPr>
              <a:t>22</a:t>
            </a:r>
            <a:r>
              <a:rPr lang="en-US" sz="4400" dirty="0" smtClean="0">
                <a:latin typeface="Arial" pitchFamily="34" charset="0"/>
                <a:cs typeface="Arial" pitchFamily="34" charset="0"/>
              </a:rPr>
              <a:t> in Adam all die</a:t>
            </a:r>
            <a:r>
              <a:rPr lang="en-US" sz="4400" dirty="0">
                <a:latin typeface="Arial" pitchFamily="34" charset="0"/>
                <a:cs typeface="Arial" pitchFamily="34" charset="0"/>
              </a:rPr>
              <a:t> </a:t>
            </a:r>
            <a:r>
              <a:rPr lang="en-US" sz="4400" dirty="0" smtClean="0">
                <a:latin typeface="Arial" pitchFamily="34" charset="0"/>
                <a:cs typeface="Arial" pitchFamily="34" charset="0"/>
              </a:rPr>
              <a:t>. . . </a:t>
            </a:r>
          </a:p>
        </p:txBody>
      </p:sp>
    </p:spTree>
    <p:extLst>
      <p:ext uri="{BB962C8B-B14F-4D97-AF65-F5344CB8AC3E}">
        <p14:creationId xmlns:p14="http://schemas.microsoft.com/office/powerpoint/2010/main" xmlns="" val="15820288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olden-wheat-ear-after-the-harvest-eps-10-vector-SQ.jpg"/>
          <p:cNvPicPr>
            <a:picLocks noChangeAspect="1"/>
          </p:cNvPicPr>
          <p:nvPr/>
        </p:nvPicPr>
        <p:blipFill>
          <a:blip r:embed="rId2"/>
          <a:stretch>
            <a:fillRect/>
          </a:stretch>
        </p:blipFill>
        <p:spPr>
          <a:xfrm>
            <a:off x="0" y="0"/>
            <a:ext cx="12191999" cy="6858000"/>
          </a:xfrm>
          <a:prstGeom prst="rect">
            <a:avLst/>
          </a:prstGeom>
        </p:spPr>
      </p:pic>
      <p:sp>
        <p:nvSpPr>
          <p:cNvPr id="2" name="Title 1"/>
          <p:cNvSpPr>
            <a:spLocks noGrp="1"/>
          </p:cNvSpPr>
          <p:nvPr>
            <p:ph type="title"/>
          </p:nvPr>
        </p:nvSpPr>
        <p:spPr>
          <a:xfrm>
            <a:off x="280718" y="28040"/>
            <a:ext cx="10809752" cy="1179353"/>
          </a:xfrm>
        </p:spPr>
        <p:txBody>
          <a:bodyPr>
            <a:normAutofit fontScale="90000"/>
          </a:bodyPr>
          <a:lstStyle/>
          <a:p>
            <a:pPr algn="ctr"/>
            <a:r>
              <a:rPr lang="en-US" sz="5400" b="1" dirty="0" smtClean="0">
                <a:latin typeface="Arial" pitchFamily="34" charset="0"/>
                <a:cs typeface="Arial" pitchFamily="34" charset="0"/>
              </a:rPr>
              <a:t>Resurrection of the Dead (Recap 2)</a:t>
            </a:r>
            <a:endParaRPr lang="en-US" sz="5400" b="1" dirty="0">
              <a:latin typeface="Arial" pitchFamily="34" charset="0"/>
              <a:cs typeface="Arial" pitchFamily="34" charset="0"/>
            </a:endParaRPr>
          </a:p>
        </p:txBody>
      </p:sp>
      <p:sp>
        <p:nvSpPr>
          <p:cNvPr id="3" name="Content Placeholder 2"/>
          <p:cNvSpPr>
            <a:spLocks noGrp="1"/>
          </p:cNvSpPr>
          <p:nvPr>
            <p:ph idx="1"/>
          </p:nvPr>
        </p:nvSpPr>
        <p:spPr>
          <a:xfrm>
            <a:off x="438151" y="1064519"/>
            <a:ext cx="11382374" cy="5336282"/>
          </a:xfrm>
        </p:spPr>
        <p:txBody>
          <a:bodyPr>
            <a:noAutofit/>
          </a:bodyPr>
          <a:lstStyle/>
          <a:p>
            <a:pPr marL="0" indent="0">
              <a:buNone/>
            </a:pPr>
            <a:r>
              <a:rPr lang="en-US" sz="3500" b="1" u="sng" dirty="0" smtClean="0">
                <a:latin typeface="Arial" pitchFamily="34" charset="0"/>
                <a:cs typeface="Arial" pitchFamily="34" charset="0"/>
              </a:rPr>
              <a:t>Where the dead go</a:t>
            </a:r>
          </a:p>
          <a:p>
            <a:pPr marL="742950" indent="-742950">
              <a:buAutoNum type="arabicParenR"/>
            </a:pPr>
            <a:r>
              <a:rPr lang="en-US" sz="3500" b="1" dirty="0" smtClean="0">
                <a:latin typeface="Arial" pitchFamily="34" charset="0"/>
                <a:cs typeface="Arial" pitchFamily="34" charset="0"/>
              </a:rPr>
              <a:t>Sheol (Hades)</a:t>
            </a:r>
          </a:p>
          <a:p>
            <a:r>
              <a:rPr lang="en-US" sz="3500" dirty="0">
                <a:latin typeface="Arial" pitchFamily="34" charset="0"/>
                <a:cs typeface="Arial" pitchFamily="34" charset="0"/>
              </a:rPr>
              <a:t> </a:t>
            </a:r>
            <a:r>
              <a:rPr lang="en-US" sz="3500" dirty="0" smtClean="0">
                <a:latin typeface="Arial" pitchFamily="34" charset="0"/>
                <a:cs typeface="Arial" pitchFamily="34" charset="0"/>
              </a:rPr>
              <a:t>ALL people before the death and resurrection of Jesus</a:t>
            </a:r>
          </a:p>
          <a:p>
            <a:r>
              <a:rPr lang="en-US" sz="3500" dirty="0">
                <a:latin typeface="Arial" pitchFamily="34" charset="0"/>
                <a:cs typeface="Arial" pitchFamily="34" charset="0"/>
              </a:rPr>
              <a:t> </a:t>
            </a:r>
            <a:r>
              <a:rPr lang="en-US" sz="3500" dirty="0" smtClean="0">
                <a:latin typeface="Arial" pitchFamily="34" charset="0"/>
                <a:cs typeface="Arial" pitchFamily="34" charset="0"/>
              </a:rPr>
              <a:t>Now temporary abode for only the wicked</a:t>
            </a:r>
          </a:p>
          <a:p>
            <a:pPr marL="742950" indent="-742950">
              <a:buAutoNum type="arabicParenR" startAt="2"/>
            </a:pPr>
            <a:r>
              <a:rPr lang="en-US" sz="3500" b="1" dirty="0" smtClean="0">
                <a:latin typeface="Arial" pitchFamily="34" charset="0"/>
                <a:cs typeface="Arial" pitchFamily="34" charset="0"/>
              </a:rPr>
              <a:t>Heaven</a:t>
            </a:r>
          </a:p>
          <a:p>
            <a:r>
              <a:rPr lang="en-US" sz="3500" dirty="0">
                <a:latin typeface="Arial" pitchFamily="34" charset="0"/>
                <a:cs typeface="Arial" pitchFamily="34" charset="0"/>
              </a:rPr>
              <a:t> </a:t>
            </a:r>
            <a:r>
              <a:rPr lang="en-US" sz="3500" dirty="0" smtClean="0">
                <a:latin typeface="Arial" pitchFamily="34" charset="0"/>
                <a:cs typeface="Arial" pitchFamily="34" charset="0"/>
              </a:rPr>
              <a:t>All the righteous who were in Hades</a:t>
            </a:r>
          </a:p>
          <a:p>
            <a:r>
              <a:rPr lang="en-US" sz="3500" dirty="0">
                <a:latin typeface="Arial" pitchFamily="34" charset="0"/>
                <a:cs typeface="Arial" pitchFamily="34" charset="0"/>
              </a:rPr>
              <a:t> </a:t>
            </a:r>
            <a:r>
              <a:rPr lang="en-US" sz="3500" dirty="0" smtClean="0">
                <a:latin typeface="Arial" pitchFamily="34" charset="0"/>
                <a:cs typeface="Arial" pitchFamily="34" charset="0"/>
              </a:rPr>
              <a:t>All the righteous in the New Testament era</a:t>
            </a:r>
          </a:p>
          <a:p>
            <a:pPr marL="742950" indent="-742950">
              <a:buAutoNum type="arabicParenR" startAt="3"/>
            </a:pPr>
            <a:r>
              <a:rPr lang="en-US" sz="3500" b="1" dirty="0" smtClean="0">
                <a:latin typeface="Arial" pitchFamily="34" charset="0"/>
                <a:cs typeface="Arial" pitchFamily="34" charset="0"/>
              </a:rPr>
              <a:t>Lake of Fire</a:t>
            </a:r>
          </a:p>
          <a:p>
            <a:r>
              <a:rPr lang="en-US" sz="3500" dirty="0" smtClean="0">
                <a:latin typeface="Arial" pitchFamily="34" charset="0"/>
                <a:cs typeface="Arial" pitchFamily="34" charset="0"/>
              </a:rPr>
              <a:t> Permanent or eternal abode of all the wicked</a:t>
            </a:r>
          </a:p>
        </p:txBody>
      </p:sp>
    </p:spTree>
    <p:extLst>
      <p:ext uri="{BB962C8B-B14F-4D97-AF65-F5344CB8AC3E}">
        <p14:creationId xmlns:p14="http://schemas.microsoft.com/office/powerpoint/2010/main" xmlns="" val="27610788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olden-wheat-ear-after-the-harvest-eps-10-vector-SQ.jpg"/>
          <p:cNvPicPr>
            <a:picLocks noChangeAspect="1"/>
          </p:cNvPicPr>
          <p:nvPr/>
        </p:nvPicPr>
        <p:blipFill>
          <a:blip r:embed="rId2"/>
          <a:stretch>
            <a:fillRect/>
          </a:stretch>
        </p:blipFill>
        <p:spPr>
          <a:xfrm>
            <a:off x="0" y="0"/>
            <a:ext cx="12191999" cy="6858000"/>
          </a:xfrm>
          <a:prstGeom prst="rect">
            <a:avLst/>
          </a:prstGeom>
        </p:spPr>
      </p:pic>
      <p:sp>
        <p:nvSpPr>
          <p:cNvPr id="2" name="Title 1"/>
          <p:cNvSpPr>
            <a:spLocks noGrp="1"/>
          </p:cNvSpPr>
          <p:nvPr>
            <p:ph type="title"/>
          </p:nvPr>
        </p:nvSpPr>
        <p:spPr>
          <a:xfrm>
            <a:off x="461693" y="285215"/>
            <a:ext cx="10809752" cy="1179353"/>
          </a:xfrm>
        </p:spPr>
        <p:txBody>
          <a:bodyPr>
            <a:normAutofit fontScale="90000"/>
          </a:bodyPr>
          <a:lstStyle/>
          <a:p>
            <a:pPr algn="ctr"/>
            <a:r>
              <a:rPr lang="en-US" sz="5400" b="1" dirty="0" smtClean="0">
                <a:latin typeface="Arial" pitchFamily="34" charset="0"/>
                <a:cs typeface="Arial" pitchFamily="34" charset="0"/>
              </a:rPr>
              <a:t>Resurrection of the Dead (Recap 3)</a:t>
            </a:r>
            <a:endParaRPr lang="en-US" sz="5400" b="1" dirty="0">
              <a:latin typeface="Arial" pitchFamily="34" charset="0"/>
              <a:cs typeface="Arial" pitchFamily="34" charset="0"/>
            </a:endParaRPr>
          </a:p>
        </p:txBody>
      </p:sp>
      <p:sp>
        <p:nvSpPr>
          <p:cNvPr id="3" name="Content Placeholder 2"/>
          <p:cNvSpPr>
            <a:spLocks noGrp="1"/>
          </p:cNvSpPr>
          <p:nvPr>
            <p:ph idx="1"/>
          </p:nvPr>
        </p:nvSpPr>
        <p:spPr>
          <a:xfrm>
            <a:off x="591448" y="1531243"/>
            <a:ext cx="11332093" cy="4317107"/>
          </a:xfrm>
        </p:spPr>
        <p:txBody>
          <a:bodyPr>
            <a:noAutofit/>
          </a:bodyPr>
          <a:lstStyle/>
          <a:p>
            <a:pPr marL="0" indent="0">
              <a:buNone/>
            </a:pPr>
            <a:r>
              <a:rPr lang="en-US" sz="4400" b="1" u="sng" dirty="0" smtClean="0">
                <a:latin typeface="Arial" pitchFamily="34" charset="0"/>
                <a:cs typeface="Arial" pitchFamily="34" charset="0"/>
              </a:rPr>
              <a:t>Resurrection</a:t>
            </a:r>
          </a:p>
          <a:p>
            <a:pPr marL="0" indent="0">
              <a:buNone/>
            </a:pPr>
            <a:r>
              <a:rPr lang="en-US" sz="4400" b="1" dirty="0" smtClean="0">
                <a:latin typeface="Arial" pitchFamily="34" charset="0"/>
                <a:cs typeface="Arial" pitchFamily="34" charset="0"/>
              </a:rPr>
              <a:t>1 Corinthians 15:21-22 </a:t>
            </a:r>
            <a:r>
              <a:rPr lang="en-US" sz="4400" dirty="0" smtClean="0">
                <a:latin typeface="Arial" pitchFamily="34" charset="0"/>
                <a:cs typeface="Arial" pitchFamily="34" charset="0"/>
              </a:rPr>
              <a:t>For since by man came death, by Man also came the resurrection of the dead. </a:t>
            </a:r>
            <a:r>
              <a:rPr lang="en-US" dirty="0" smtClean="0">
                <a:latin typeface="Arial" pitchFamily="34" charset="0"/>
                <a:cs typeface="Arial" pitchFamily="34" charset="0"/>
              </a:rPr>
              <a:t>22</a:t>
            </a:r>
            <a:r>
              <a:rPr lang="en-US" sz="4400" dirty="0" smtClean="0">
                <a:latin typeface="Arial" pitchFamily="34" charset="0"/>
                <a:cs typeface="Arial" pitchFamily="34" charset="0"/>
              </a:rPr>
              <a:t> For as in Adam all die, even so in Christ all shall be made alive.</a:t>
            </a:r>
          </a:p>
        </p:txBody>
      </p:sp>
    </p:spTree>
    <p:extLst>
      <p:ext uri="{BB962C8B-B14F-4D97-AF65-F5344CB8AC3E}">
        <p14:creationId xmlns:p14="http://schemas.microsoft.com/office/powerpoint/2010/main" xmlns="" val="14874605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olden-wheat-ear-after-the-harvest-eps-10-vector-SQ.jpg"/>
          <p:cNvPicPr>
            <a:picLocks noChangeAspect="1"/>
          </p:cNvPicPr>
          <p:nvPr/>
        </p:nvPicPr>
        <p:blipFill>
          <a:blip r:embed="rId2"/>
          <a:stretch>
            <a:fillRect/>
          </a:stretch>
        </p:blipFill>
        <p:spPr>
          <a:xfrm>
            <a:off x="0" y="0"/>
            <a:ext cx="12191999" cy="6858000"/>
          </a:xfrm>
          <a:prstGeom prst="rect">
            <a:avLst/>
          </a:prstGeom>
        </p:spPr>
      </p:pic>
      <p:sp>
        <p:nvSpPr>
          <p:cNvPr id="2" name="Title 1"/>
          <p:cNvSpPr>
            <a:spLocks noGrp="1"/>
          </p:cNvSpPr>
          <p:nvPr>
            <p:ph type="title"/>
          </p:nvPr>
        </p:nvSpPr>
        <p:spPr>
          <a:xfrm>
            <a:off x="356918" y="-76735"/>
            <a:ext cx="10809752" cy="1179353"/>
          </a:xfrm>
        </p:spPr>
        <p:txBody>
          <a:bodyPr>
            <a:normAutofit fontScale="90000"/>
          </a:bodyPr>
          <a:lstStyle/>
          <a:p>
            <a:pPr algn="ctr"/>
            <a:r>
              <a:rPr lang="en-US" sz="5400" b="1" dirty="0" smtClean="0">
                <a:latin typeface="Arial" pitchFamily="34" charset="0"/>
                <a:cs typeface="Arial" pitchFamily="34" charset="0"/>
              </a:rPr>
              <a:t>Resurrection of the Dead (Recap 4)</a:t>
            </a:r>
            <a:endParaRPr lang="en-US" sz="5400" b="1" dirty="0">
              <a:latin typeface="Arial" pitchFamily="34" charset="0"/>
              <a:cs typeface="Arial" pitchFamily="34" charset="0"/>
            </a:endParaRPr>
          </a:p>
        </p:txBody>
      </p:sp>
      <p:sp>
        <p:nvSpPr>
          <p:cNvPr id="3" name="Content Placeholder 2"/>
          <p:cNvSpPr>
            <a:spLocks noGrp="1"/>
          </p:cNvSpPr>
          <p:nvPr>
            <p:ph idx="1"/>
          </p:nvPr>
        </p:nvSpPr>
        <p:spPr>
          <a:xfrm>
            <a:off x="476250" y="912118"/>
            <a:ext cx="11334750" cy="5650607"/>
          </a:xfrm>
        </p:spPr>
        <p:txBody>
          <a:bodyPr>
            <a:noAutofit/>
          </a:bodyPr>
          <a:lstStyle/>
          <a:p>
            <a:pPr marL="0" indent="0">
              <a:buNone/>
            </a:pPr>
            <a:r>
              <a:rPr lang="en-US" sz="3900" b="1" u="sng" dirty="0" smtClean="0">
                <a:latin typeface="Arial" pitchFamily="34" charset="0"/>
                <a:cs typeface="Arial" pitchFamily="34" charset="0"/>
              </a:rPr>
              <a:t>The righteous and wicked </a:t>
            </a:r>
            <a:r>
              <a:rPr lang="en-US" sz="3900" b="1" u="sng" dirty="0">
                <a:latin typeface="Arial" pitchFamily="34" charset="0"/>
                <a:cs typeface="Arial" pitchFamily="34" charset="0"/>
              </a:rPr>
              <a:t>w</a:t>
            </a:r>
            <a:r>
              <a:rPr lang="en-US" sz="3900" b="1" u="sng" dirty="0" smtClean="0">
                <a:latin typeface="Arial" pitchFamily="34" charset="0"/>
                <a:cs typeface="Arial" pitchFamily="34" charset="0"/>
              </a:rPr>
              <a:t>ill all resurrect</a:t>
            </a:r>
            <a:endParaRPr lang="en-US" sz="3900" b="1" u="sng" dirty="0">
              <a:latin typeface="Arial" pitchFamily="34" charset="0"/>
              <a:cs typeface="Arial" pitchFamily="34" charset="0"/>
            </a:endParaRPr>
          </a:p>
          <a:p>
            <a:pPr marL="0" indent="0">
              <a:buNone/>
            </a:pPr>
            <a:r>
              <a:rPr lang="en-US" sz="3900" b="1" dirty="0" smtClean="0">
                <a:latin typeface="Arial" pitchFamily="34" charset="0"/>
                <a:cs typeface="Arial" pitchFamily="34" charset="0"/>
              </a:rPr>
              <a:t>John 5:28-29 </a:t>
            </a:r>
            <a:r>
              <a:rPr lang="en-US" sz="3900" dirty="0" smtClean="0">
                <a:latin typeface="Arial" pitchFamily="34" charset="0"/>
                <a:cs typeface="Arial" pitchFamily="34" charset="0"/>
              </a:rPr>
              <a:t>The hour is coming in which all who are in the graves will hear His voice and come forth – those who have done good, to the resurrection of life, and those who have done evil, to the resurrection of condemnation.</a:t>
            </a:r>
          </a:p>
          <a:p>
            <a:pPr marL="0" indent="0">
              <a:buNone/>
            </a:pPr>
            <a:r>
              <a:rPr lang="en-US" sz="3900" b="1" u="sng" dirty="0" smtClean="0">
                <a:latin typeface="Arial" pitchFamily="34" charset="0"/>
                <a:cs typeface="Arial" pitchFamily="34" charset="0"/>
              </a:rPr>
              <a:t>Timing of the resurrection</a:t>
            </a:r>
          </a:p>
          <a:p>
            <a:r>
              <a:rPr lang="en-US" sz="3900" dirty="0">
                <a:latin typeface="Arial" pitchFamily="34" charset="0"/>
                <a:cs typeface="Arial" pitchFamily="34" charset="0"/>
              </a:rPr>
              <a:t> </a:t>
            </a:r>
            <a:r>
              <a:rPr lang="en-US" sz="3900" dirty="0" smtClean="0">
                <a:latin typeface="Arial" pitchFamily="34" charset="0"/>
                <a:cs typeface="Arial" pitchFamily="34" charset="0"/>
              </a:rPr>
              <a:t>The righteous: at the rapture, after the tribulation</a:t>
            </a:r>
          </a:p>
          <a:p>
            <a:r>
              <a:rPr lang="en-US" sz="3900" dirty="0" smtClean="0">
                <a:latin typeface="Arial" pitchFamily="34" charset="0"/>
                <a:cs typeface="Arial" pitchFamily="34" charset="0"/>
              </a:rPr>
              <a:t>The wicked: after the millennial reign of Christ</a:t>
            </a:r>
          </a:p>
        </p:txBody>
      </p:sp>
    </p:spTree>
    <p:extLst>
      <p:ext uri="{BB962C8B-B14F-4D97-AF65-F5344CB8AC3E}">
        <p14:creationId xmlns:p14="http://schemas.microsoft.com/office/powerpoint/2010/main" xmlns="" val="289095368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olden-wheat-ear-after-the-harvest-eps-10-vector-SQ.jpg"/>
          <p:cNvPicPr>
            <a:picLocks noChangeAspect="1"/>
          </p:cNvPicPr>
          <p:nvPr/>
        </p:nvPicPr>
        <p:blipFill>
          <a:blip r:embed="rId2"/>
          <a:stretch>
            <a:fillRect/>
          </a:stretch>
        </p:blipFill>
        <p:spPr>
          <a:xfrm>
            <a:off x="0" y="0"/>
            <a:ext cx="12191999" cy="6858000"/>
          </a:xfrm>
          <a:prstGeom prst="rect">
            <a:avLst/>
          </a:prstGeom>
        </p:spPr>
      </p:pic>
      <p:sp>
        <p:nvSpPr>
          <p:cNvPr id="4" name="Title 3"/>
          <p:cNvSpPr>
            <a:spLocks noGrp="1"/>
          </p:cNvSpPr>
          <p:nvPr>
            <p:ph type="title"/>
          </p:nvPr>
        </p:nvSpPr>
        <p:spPr>
          <a:xfrm>
            <a:off x="559190" y="2659624"/>
            <a:ext cx="10515600" cy="1351133"/>
          </a:xfrm>
        </p:spPr>
        <p:txBody>
          <a:bodyPr>
            <a:noAutofit/>
          </a:bodyPr>
          <a:lstStyle/>
          <a:p>
            <a:pPr algn="ctr"/>
            <a:r>
              <a:rPr lang="en-US" sz="6600" b="1" dirty="0" smtClean="0">
                <a:latin typeface="Arial" pitchFamily="34" charset="0"/>
                <a:cs typeface="Arial" pitchFamily="34" charset="0"/>
              </a:rPr>
              <a:t>The Eternal Judgment</a:t>
            </a:r>
            <a:endParaRPr lang="en-US" sz="6600" b="1" dirty="0">
              <a:latin typeface="Arial" pitchFamily="34" charset="0"/>
              <a:cs typeface="Arial" pitchFamily="34" charset="0"/>
            </a:endParaRPr>
          </a:p>
        </p:txBody>
      </p:sp>
    </p:spTree>
    <p:extLst>
      <p:ext uri="{BB962C8B-B14F-4D97-AF65-F5344CB8AC3E}">
        <p14:creationId xmlns:p14="http://schemas.microsoft.com/office/powerpoint/2010/main" xmlns="" val="3145549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85724" y="-1"/>
            <a:ext cx="11287565" cy="1140217"/>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(1)</a:t>
            </a:r>
            <a:endParaRPr lang="en-US" sz="5400" dirty="0"/>
          </a:p>
        </p:txBody>
      </p:sp>
      <p:sp>
        <p:nvSpPr>
          <p:cNvPr id="3" name="Content Placeholder 2"/>
          <p:cNvSpPr>
            <a:spLocks noGrp="1"/>
          </p:cNvSpPr>
          <p:nvPr>
            <p:ph idx="1"/>
          </p:nvPr>
        </p:nvSpPr>
        <p:spPr>
          <a:xfrm>
            <a:off x="98474" y="797316"/>
            <a:ext cx="11855401" cy="5755884"/>
          </a:xfrm>
        </p:spPr>
        <p:txBody>
          <a:bodyPr>
            <a:noAutofit/>
          </a:bodyPr>
          <a:lstStyle/>
          <a:p>
            <a:pPr marL="0" indent="0">
              <a:buNone/>
            </a:pPr>
            <a:r>
              <a:rPr lang="en-US" sz="36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For the evil: </a:t>
            </a:r>
            <a:r>
              <a:rPr lang="en-US" sz="3600" b="1" u="sng"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A</a:t>
            </a:r>
            <a:r>
              <a:rPr lang="en-US" sz="360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fter the resurrection</a:t>
            </a:r>
          </a:p>
          <a:p>
            <a:r>
              <a:rPr lang="en-US" sz="36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Revelation 20:5, 11-13, 15 </a:t>
            </a:r>
            <a:r>
              <a:rPr lang="en-US" sz="36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rest of the dead did not live again until the thousand years were finished. </a:t>
            </a:r>
            <a:r>
              <a:rPr lang="en-US" sz="2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11</a:t>
            </a:r>
            <a:r>
              <a:rPr lang="en-US" sz="36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Then I saw a great white throne and Him who sat on it . . . </a:t>
            </a:r>
            <a:r>
              <a:rPr lang="en-US" sz="2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12</a:t>
            </a:r>
            <a:r>
              <a:rPr lang="en-US" sz="36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And I saw the dead, small and great, standing before God, and books were opened. And another book was opened, which is the Book of Life. </a:t>
            </a:r>
            <a:r>
              <a:rPr lang="en-US" sz="2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13</a:t>
            </a:r>
            <a:r>
              <a:rPr lang="en-US" sz="36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sea gave up the dead who were in it, and Death and Hades delivered up the dead who were in them. And they were judged, each one according to his works. . . </a:t>
            </a:r>
            <a:r>
              <a:rPr lang="en-US" sz="20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15</a:t>
            </a:r>
            <a:r>
              <a:rPr lang="en-US" sz="36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And anyone not found written in the Book of Life was cast into the lake of fire.</a:t>
            </a:r>
            <a:endParaRPr lang="en-US" sz="36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8247555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images (4).jfif"/>
          <p:cNvPicPr>
            <a:picLocks noChangeAspect="1"/>
          </p:cNvPicPr>
          <p:nvPr/>
        </p:nvPicPr>
        <p:blipFill>
          <a:blip r:embed="rId2"/>
          <a:srcRect t="18684" b="2688"/>
          <a:stretch>
            <a:fillRect/>
          </a:stretch>
        </p:blipFill>
        <p:spPr>
          <a:xfrm>
            <a:off x="-19050" y="0"/>
            <a:ext cx="12211050" cy="6858000"/>
          </a:xfrm>
          <a:prstGeom prst="rect">
            <a:avLst/>
          </a:prstGeom>
        </p:spPr>
      </p:pic>
      <p:sp>
        <p:nvSpPr>
          <p:cNvPr id="2" name="Title 1"/>
          <p:cNvSpPr>
            <a:spLocks noGrp="1"/>
          </p:cNvSpPr>
          <p:nvPr>
            <p:ph type="title"/>
          </p:nvPr>
        </p:nvSpPr>
        <p:spPr>
          <a:xfrm>
            <a:off x="38099" y="-238417"/>
            <a:ext cx="11287565" cy="1378634"/>
          </a:xfrm>
        </p:spPr>
        <p:txBody>
          <a:bodyPr>
            <a:noAutofit/>
          </a:bodyPr>
          <a:lstStyle/>
          <a:p>
            <a:r>
              <a:rPr lang="en-US" sz="54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Eternal Judgment (2)</a:t>
            </a:r>
            <a:endParaRPr lang="en-US" sz="5400" dirty="0"/>
          </a:p>
        </p:txBody>
      </p:sp>
      <p:sp>
        <p:nvSpPr>
          <p:cNvPr id="3" name="Content Placeholder 2"/>
          <p:cNvSpPr>
            <a:spLocks noGrp="1"/>
          </p:cNvSpPr>
          <p:nvPr>
            <p:ph idx="1"/>
          </p:nvPr>
        </p:nvSpPr>
        <p:spPr>
          <a:xfrm>
            <a:off x="98475" y="806840"/>
            <a:ext cx="11750626" cy="5908285"/>
          </a:xfrm>
        </p:spPr>
        <p:txBody>
          <a:bodyPr>
            <a:noAutofit/>
          </a:bodyPr>
          <a:lstStyle/>
          <a:p>
            <a:pPr marL="0" indent="0">
              <a:buNone/>
            </a:pPr>
            <a:r>
              <a:rPr lang="en-US" sz="3750" b="1" u="sng"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Degrees of sin lead to degrees of punishment</a:t>
            </a:r>
          </a:p>
          <a:p>
            <a:r>
              <a:rPr lang="en-US" sz="38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a:t>
            </a:r>
            <a:r>
              <a:rPr lang="en-US" sz="3800" b="1"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John 19:11 </a:t>
            </a:r>
            <a:r>
              <a:rPr lang="en-US" sz="3800" b="1"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one who delivered Me to you </a:t>
            </a:r>
            <a:r>
              <a:rPr lang="en-US" sz="3800" i="1"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(Pilate) </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has the greater sin</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a:t>
            </a:r>
            <a:endPar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endParaRPr>
          </a:p>
          <a:p>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Law of Moses has measured responses to sin</a:t>
            </a:r>
          </a:p>
          <a:p>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In </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the day of </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judgment </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it will be more tolerable for </a:t>
            </a:r>
            <a:r>
              <a:rPr lang="en-US" sz="3800" dirty="0" err="1">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Tyre</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and Sidon than for </a:t>
            </a:r>
            <a:r>
              <a:rPr lang="en-US" sz="3800" dirty="0" err="1">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Chorazin</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 and </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Bethsaida, </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for Sodom than for </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Capernaum </a:t>
            </a:r>
            <a:r>
              <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(Matthew 11:21-24</a:t>
            </a:r>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a:t>
            </a:r>
          </a:p>
          <a:p>
            <a:r>
              <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rPr>
              <a:t>Those who are saved, but later forsake the Lord will be punished more severely (Hebrews 10:28-29; 2 Peter 2:20-21)</a:t>
            </a:r>
            <a:endParaRPr lang="en-US" sz="3800" dirty="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endParaRPr>
          </a:p>
          <a:p>
            <a:endParaRPr lang="en-US" sz="3800" dirty="0" smtClean="0">
              <a:solidFill>
                <a:schemeClr val="bg1"/>
              </a:solidFill>
              <a:effectLst>
                <a:outerShdw blurRad="38100" dist="88900" dir="2700000" algn="tl">
                  <a:srgbClr val="000000"/>
                </a:outerShdw>
              </a:effectLst>
              <a:latin typeface="Arial" panose="020B0604020202020204" pitchFamily="34" charset="0"/>
              <a:cs typeface="Arial" panose="020B0604020202020204" pitchFamily="34" charset="0"/>
            </a:endParaRPr>
          </a:p>
          <a:p>
            <a:pPr marL="0" indent="0">
              <a:buNone/>
            </a:pPr>
            <a:endParaRPr lang="en-US" sz="3800" b="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7916253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3939</TotalTime>
  <Words>1248</Words>
  <Application>Microsoft Office PowerPoint</Application>
  <PresentationFormat>Custom</PresentationFormat>
  <Paragraphs>66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FOUNDATIONS OF OUR FAITH</vt:lpstr>
      <vt:lpstr>The Basics of Christianity (Heb 6:1-3)</vt:lpstr>
      <vt:lpstr>Resurrection of the Dead (Recap 1)</vt:lpstr>
      <vt:lpstr>Resurrection of the Dead (Recap 2)</vt:lpstr>
      <vt:lpstr>Resurrection of the Dead (Recap 3)</vt:lpstr>
      <vt:lpstr>Resurrection of the Dead (Recap 4)</vt:lpstr>
      <vt:lpstr>The Eternal Judgment</vt:lpstr>
      <vt:lpstr>The Eternal Judgment (1)</vt:lpstr>
      <vt:lpstr>The Eternal Judgment (2)</vt:lpstr>
      <vt:lpstr>The Eternal Judgment (3)</vt:lpstr>
      <vt:lpstr>The Eternal Judgment (4)</vt:lpstr>
      <vt:lpstr>The Eternal Judgment (5)</vt:lpstr>
      <vt:lpstr>The Eternal Judgment (6)</vt:lpstr>
      <vt:lpstr>The Eternal Judgment (7)</vt:lpstr>
      <vt:lpstr>The Eternal Judgment (8)</vt:lpstr>
      <vt:lpstr>The Eternal Judgment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OUR FAITH</dc:title>
  <dc:creator>user</dc:creator>
  <cp:lastModifiedBy>LAT</cp:lastModifiedBy>
  <cp:revision>346</cp:revision>
  <dcterms:created xsi:type="dcterms:W3CDTF">2021-11-24T08:36:34Z</dcterms:created>
  <dcterms:modified xsi:type="dcterms:W3CDTF">2022-01-17T07:33:17Z</dcterms:modified>
</cp:coreProperties>
</file>